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tags/tag30.xml" ContentType="application/vnd.openxmlformats-officedocument.presentationml.tags+xml"/>
  <Override PartName="/ppt/notesSlides/notesSlide19.xml" ContentType="application/vnd.openxmlformats-officedocument.presentationml.notesSlide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635" r:id="rId2"/>
    <p:sldId id="262" r:id="rId3"/>
    <p:sldId id="645" r:id="rId4"/>
    <p:sldId id="663" r:id="rId5"/>
    <p:sldId id="664" r:id="rId6"/>
    <p:sldId id="669" r:id="rId7"/>
    <p:sldId id="691" r:id="rId8"/>
    <p:sldId id="670" r:id="rId9"/>
    <p:sldId id="671" r:id="rId10"/>
    <p:sldId id="672" r:id="rId11"/>
    <p:sldId id="673" r:id="rId12"/>
    <p:sldId id="660" r:id="rId13"/>
    <p:sldId id="661" r:id="rId14"/>
    <p:sldId id="674" r:id="rId15"/>
    <p:sldId id="676" r:id="rId16"/>
    <p:sldId id="677" r:id="rId17"/>
    <p:sldId id="678" r:id="rId18"/>
    <p:sldId id="662" r:id="rId19"/>
    <p:sldId id="679" r:id="rId20"/>
    <p:sldId id="680" r:id="rId21"/>
    <p:sldId id="665" r:id="rId22"/>
    <p:sldId id="668" r:id="rId23"/>
    <p:sldId id="681" r:id="rId24"/>
    <p:sldId id="682" r:id="rId25"/>
    <p:sldId id="683" r:id="rId26"/>
    <p:sldId id="684" r:id="rId27"/>
    <p:sldId id="685" r:id="rId28"/>
    <p:sldId id="686" r:id="rId29"/>
    <p:sldId id="687" r:id="rId30"/>
    <p:sldId id="688" r:id="rId31"/>
    <p:sldId id="689" r:id="rId32"/>
    <p:sldId id="690" r:id="rId33"/>
    <p:sldId id="27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7F7C"/>
    <a:srgbClr val="DB9694"/>
    <a:srgbClr val="B95334"/>
    <a:srgbClr val="9A0001"/>
    <a:srgbClr val="A233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5798" autoAdjust="0"/>
  </p:normalViewPr>
  <p:slideViewPr>
    <p:cSldViewPr snapToGrid="0">
      <p:cViewPr>
        <p:scale>
          <a:sx n="75" d="100"/>
          <a:sy n="75" d="100"/>
        </p:scale>
        <p:origin x="525" y="57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8241E-CD54-4646-96E6-E07FCA9C86E4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7010D-5088-4194-8961-B169009E8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17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人体的行走运动是众多肌肉有节律地协同收缩，以驱动骨骼绕关节运动的结果，是控制系统（神经系统）与运动载体（人肢体）衍生出的最完美、最复杂的运动。尽管生命科学、智能控制等领域在近几十年来已经取得了很大的进步，但是距离模拟人大脑对机械本体控制、实现与人体一致的肢体运动还非常遥远。</a:t>
            </a:r>
            <a:r>
              <a:rPr lang="zh-CN" altLang="en-US" sz="12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本课题旨在为这一研究领域提出一种实际的解决方案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708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855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560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47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515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159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8DFE1-EC1A-D622-96EE-BC560393A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C8A674-1BDF-FB35-1A2E-A24A55B66D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1CE03C-18F7-8D02-B83A-E551C92D00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E832CB5-8AA7-169D-A672-7D3FD1D8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7054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8550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47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4C089-B739-607B-1CBA-38AF06DA99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354778D-7463-5207-5239-29B2F115E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4ABC225-82EC-2AE8-FA7E-C0A5D539AB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5F90DB-EAA6-4F2C-0F72-9543EB99A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5964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99ED8-6223-F3CE-7EFE-1AA34C472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6EA508-F2F4-ABC7-1778-93632E62D9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CAAD5ED-3F04-F8B2-1347-1CE3FF936C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439009B-7FB2-4B79-83B6-3EE3D86836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2506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8485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11B1C-3B7F-8E6D-CC22-B6D2FBBFF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0D3F8A4-97B0-E47E-631F-66740EB997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CBF98B7-4158-5D65-EB7A-F324312149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1AE3A-909D-2C71-0236-26D2EE3FF7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84977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56446-FDF9-5938-9FA6-0550F03D3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BA0C183-F8B7-0DB5-E8CC-92D91FC042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7AF2412-8BAE-5C65-613E-F945120A8D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99A0B70-88A8-0660-54D3-3F6199F2D6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3614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6D383-860E-9C1F-F2E8-4708841BF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4FBC40-582E-E81F-52EC-828C1EBE7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6F3082C-862F-3F89-9422-0E1656983C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17E5D7-97AF-EC41-6DED-DAD7B4AC44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16183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F6262-A117-BC4B-DF0B-847ABB61A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D9511A5-59F9-8BC8-33A8-C89A9EA28B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AAEFE9C-245D-44A9-2EDE-C2C9EBA878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02DEF21-08A7-A6AB-B3F2-4AD4BCD47D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9557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CB623-1C34-98F4-791C-4F8071AC8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425554-A427-8CF1-E92B-400A1D6CFB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311D4E-8D4E-1EC3-F8AC-116C398BA7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72C379-620B-E3B2-8C8D-A973586CC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609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D5BC6-9459-8845-0B38-A82229626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1B940A7-93F2-2E16-9BC3-6467356A06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2C12CAD-826D-BC06-40FC-8BC4E89C02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4110C7-2323-40C0-D506-E439D4A416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0564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51625-5BA1-6850-8EFB-DE13EFB1B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B3CDEC2-59EA-B5B6-120E-A42C8048F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26C3CA3-2E19-FC19-91BA-FB2B5E20E4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A78029-E2A1-ED37-741E-D7A006B3D5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134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8550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474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64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8550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52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1339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1583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083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E225E-1F2E-E407-747E-3FA4257C38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A6E4E6-6121-B78E-8FDC-D764CAF993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E6A255D-3621-DA7F-7D12-DA88956839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>
              <a:lnSpc>
                <a:spcPts val="2000"/>
              </a:lnSpc>
            </a:pP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人体结构可分为三个基本平面：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矢状面、冠状面和水平面，</a:t>
            </a:r>
            <a:endParaRPr lang="en-US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000"/>
              </a:lnSpc>
            </a:pP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分别对应三个轴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冠状轴、矢状轴和垂直轴。</a:t>
            </a:r>
            <a:endParaRPr lang="en-US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000"/>
              </a:lnSpc>
            </a:pP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人体髋、膝、踝关节作为骨骼联接的枢纽的主要运动形式都是绕各个轴的转动。</a:t>
            </a: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其运动形式可分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为前屈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后伸、外展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内收和外旋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内旋，它们分别代表关节绕人体冠状轴、矢状轴和垂直轴的转动。</a:t>
            </a:r>
            <a:endParaRPr lang="en-US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000"/>
              </a:lnSpc>
            </a:pPr>
            <a:endParaRPr lang="en-US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000"/>
              </a:lnSpc>
            </a:pPr>
            <a:r>
              <a:rPr lang="zh-CN" altLang="en-US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以髋关节的活动为例，下面这张图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描述了人体髋部主要的肌肉骨骼结构，其中髂腰肌收缩辅助髋关节前屈，臀大肌收缩辅助髋关节后伸；臀中肌和臀小肌辅助髋关节外展，内收肌辅助髋关节内收。</a:t>
            </a:r>
            <a:endParaRPr lang="en-US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pPr indent="266700" algn="just">
              <a:lnSpc>
                <a:spcPts val="2000"/>
              </a:lnSpc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其实行走这个事情和呼吸一样，你平时是不会注意到自己在呼吸，在我说这句话的时候你的呼吸就从自动挡切换到手动挡了。那我问你你是怎么行走的，你的走路也就从自动挡切换到手动挡了。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000"/>
              </a:lnSpc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经常走路的人们对走路都比较熟悉了，这是一个很有规律性的运动。大家往往也都会对一个步态周期进行研究。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步态周期指行走时同侧腿发生相邻两次步行事件的时间间隔，通常以脚跟着地事件作为划分依据。步态周期中，足部接触地面并承受重力的阶段称为支撑相，离开地面向前摆动的阶段称为摆动相。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000"/>
              </a:lnSpc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通过查阅资料以及自己做测试，我们可以知道在步态周期的不同阶段下不同肌肉的发力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>
              <a:lnSpc>
                <a:spcPts val="2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对正常人步态运动的研究表明</a:t>
            </a:r>
            <a:r>
              <a:rPr lang="en-US" altLang="zh-CN" sz="1800" kern="0" baseline="30000" dirty="0">
                <a:solidFill>
                  <a:srgbClr val="08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[3]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，人体髋关节在步态周期的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 ~ 35%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期间（即预承重期和支撑中期）产生正功以承受身体重量、推动身体向前，此时臀大肌产生向后的力矩并做正功，促使大腿加速向后伸展；在随后的支撑末期，髂腰肌收缩发力引导大腿减速，髋关节处的肌腱肌膜拉伸以吸收和耗散能量，同时抵抗重力、提高身体重心，促使步态由支撑相转为摆动相</a:t>
            </a:r>
            <a:r>
              <a:rPr lang="en-US" altLang="zh-CN" sz="1800" kern="0" baseline="30000" dirty="0">
                <a:solidFill>
                  <a:srgbClr val="08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[31]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摆动相开始后，髂腰肌与股四头肌共同收缩产生向前的力矩，带动大腿抬起，加速髋关节向前屈曲；最后，臀大肌、腘绳肌和股四头肌协同收缩，再次产生向后的力矩做负功，带动髋关节减速前屈，为下一次脚跟着地（下一个步态周期的开始）做准备。髋关节在冠状面的运动相对简单：支撑相内收，关节力矩向外；摆动相外展，关节力矩向内</a:t>
            </a:r>
            <a:r>
              <a:rPr lang="en-US" altLang="zh-CN" sz="1800" kern="0" baseline="30000" dirty="0">
                <a:solidFill>
                  <a:srgbClr val="080000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[138]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AD9A89-69FA-0761-631E-AF920BC334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01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78D13-A3DE-C3E8-9421-8C11FF69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707F98-176D-4113-AD71-34AF1FB03D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FC67D64-13B2-78E9-0CD6-F738861C0A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732B36-AC19-F4ED-AE5C-9E4D39508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94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435F22-D15E-5343-A6E2-97B8E1881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AD35F2-D1A4-552D-83AF-410C136280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1865E8-3559-B466-9521-374A1B971D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BBBAE1-5079-1438-C553-9D1A72187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023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-4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4D6291A7-7416-4ABD-BDD5-1A52FB976A60}"/>
              </a:ext>
            </a:extLst>
          </p:cNvPr>
          <p:cNvSpPr/>
          <p:nvPr userDrawn="1"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3A501E88-F75F-4CDF-AE88-C91E47187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1832" y="3365787"/>
            <a:ext cx="6665290" cy="48182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F2AF65-774C-46B4-8BD3-F9EC13500DEC}"/>
              </a:ext>
            </a:extLst>
          </p:cNvPr>
          <p:cNvSpPr/>
          <p:nvPr userDrawn="1"/>
        </p:nvSpPr>
        <p:spPr>
          <a:xfrm>
            <a:off x="589280" y="482788"/>
            <a:ext cx="11013440" cy="590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8836D6-4104-415F-A6DA-0E694613F791}"/>
              </a:ext>
            </a:extLst>
          </p:cNvPr>
          <p:cNvGrpSpPr/>
          <p:nvPr userDrawn="1"/>
        </p:nvGrpSpPr>
        <p:grpSpPr>
          <a:xfrm>
            <a:off x="2296213" y="1033221"/>
            <a:ext cx="2354895" cy="1876405"/>
            <a:chOff x="2202591" y="1033221"/>
            <a:chExt cx="2354895" cy="1876405"/>
          </a:xfrm>
        </p:grpSpPr>
        <p:sp>
          <p:nvSpPr>
            <p:cNvPr id="9" name="标题 1">
              <a:extLst>
                <a:ext uri="{FF2B5EF4-FFF2-40B4-BE49-F238E27FC236}">
                  <a16:creationId xmlns:a16="http://schemas.microsoft.com/office/drawing/2014/main" id="{1E5B2D9B-48E4-45CC-A328-3F68B6E6DD69}"/>
                </a:ext>
              </a:extLst>
            </p:cNvPr>
            <p:cNvSpPr txBox="1">
              <a:spLocks/>
            </p:cNvSpPr>
            <p:nvPr/>
          </p:nvSpPr>
          <p:spPr>
            <a:xfrm>
              <a:off x="2202591" y="1033221"/>
              <a:ext cx="2165279" cy="150065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0070C0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2200" cap="none" spc="0" normalizeH="0" baseline="0" noProof="0" dirty="0">
                  <a:ln>
                    <a:noFill/>
                  </a:ln>
                  <a:solidFill>
                    <a:srgbClr val="9A0001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ea"/>
                  <a:sym typeface="+mn-lt"/>
                </a:rPr>
                <a:t>目  录</a:t>
              </a:r>
              <a:endParaRPr kumimoji="0" lang="en-US" altLang="zh-CN" sz="5400" b="1" i="0" u="none" strike="noStrike" kern="2200" cap="none" spc="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44CE6C-A329-4948-8A82-1DEFBD1A051B}"/>
                </a:ext>
              </a:extLst>
            </p:cNvPr>
            <p:cNvSpPr txBox="1"/>
            <p:nvPr/>
          </p:nvSpPr>
          <p:spPr>
            <a:xfrm>
              <a:off x="2389402" y="2078629"/>
              <a:ext cx="21680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2200" cap="none" spc="-20" normalizeH="0" baseline="0" noProof="0" dirty="0">
                  <a:ln>
                    <a:noFill/>
                  </a:ln>
                  <a:solidFill>
                    <a:srgbClr val="9A0001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ea"/>
                  <a:sym typeface="+mn-lt"/>
                </a:rPr>
                <a:t>CONTENTS</a:t>
              </a:r>
              <a:endParaRPr kumimoji="0" lang="zh-CN" altLang="en-US" sz="2400" b="0" i="0" u="none" strike="noStrike" kern="2200" cap="none" spc="-2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0134B45-47D8-49EC-B2C4-4ECBF0176BD7}"/>
              </a:ext>
            </a:extLst>
          </p:cNvPr>
          <p:cNvGrpSpPr/>
          <p:nvPr userDrawn="1"/>
        </p:nvGrpSpPr>
        <p:grpSpPr>
          <a:xfrm>
            <a:off x="2425132" y="3183822"/>
            <a:ext cx="1945700" cy="1941162"/>
            <a:chOff x="2105799" y="20055838"/>
            <a:chExt cx="6748090" cy="6732363"/>
          </a:xfrm>
          <a:solidFill>
            <a:srgbClr val="9A0001"/>
          </a:solidFill>
        </p:grpSpPr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3AFA21E4-54E4-474B-AB1C-59ABBA29D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38B24B0A-5539-4D2D-A7DD-73E52112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E0E9CC68-E749-47CC-8EEF-B8B1D81C1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B2F8014-13A0-4EED-9E54-018B50E74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74ABE961-157F-44CB-B98E-6BC13D4BE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A8EDD165-034A-405C-8387-D78D2A7E5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7B6C6F1F-1F3E-4FDB-922F-946338377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29FCF922-820E-4CDB-86F9-1B2BFFAC1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BC9F70C6-EC0D-4FF5-BC12-B628A56E4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22C93A2B-D2C4-4B41-AED7-1C8A35C4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49AA6AE9-EE4E-4805-8DAD-3192F29A0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58F96C6B-EC74-4E2B-BEFE-85CD9E27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B0809F50-496A-4255-B4DE-C9A321AB7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9F87CF65-112C-4ABD-B2D1-00BAFED6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51971117-C1ED-4363-98CD-BF4F681F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A9659DA4-2A51-43A6-922C-5D9741A2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6D2AD94D-A2FC-47E6-9333-74F53AD4A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FBF04BC2-9173-4560-A801-C3E77FAFA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5" name="Freeform 59">
              <a:extLst>
                <a:ext uri="{FF2B5EF4-FFF2-40B4-BE49-F238E27FC236}">
                  <a16:creationId xmlns:a16="http://schemas.microsoft.com/office/drawing/2014/main" id="{10B5FD19-1004-4FBB-A735-BADE89DBC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6" name="Freeform 60">
              <a:extLst>
                <a:ext uri="{FF2B5EF4-FFF2-40B4-BE49-F238E27FC236}">
                  <a16:creationId xmlns:a16="http://schemas.microsoft.com/office/drawing/2014/main" id="{E46D3E77-3956-4899-9133-7E5AB0838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7" name="Freeform 61">
              <a:extLst>
                <a:ext uri="{FF2B5EF4-FFF2-40B4-BE49-F238E27FC236}">
                  <a16:creationId xmlns:a16="http://schemas.microsoft.com/office/drawing/2014/main" id="{8EC0140A-1488-4FC2-A47E-78B028536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8" name="Freeform 62">
              <a:extLst>
                <a:ext uri="{FF2B5EF4-FFF2-40B4-BE49-F238E27FC236}">
                  <a16:creationId xmlns:a16="http://schemas.microsoft.com/office/drawing/2014/main" id="{03F5EEE1-8308-4F13-B04A-6876990D5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AB75AD00-AB3C-43A5-A617-D40ADF65D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37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41CE7-B3C4-EBC9-9350-02D66A95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9AF2568-91F7-28FA-253D-5F975978D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42F40A-45F7-1753-8027-57DF4F77B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82B7AD-1B24-CC1D-000E-63F84F32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289354-0C80-2FC9-053B-0D0D9818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C3B057-49F1-13CD-83B7-594F30C2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66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EFAB9-87C4-4284-BCBF-C3C02BD0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A33DA3-9F37-FDCC-7DE9-3A17A99CD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2D2DF2-31DA-51D6-983D-36AC0D78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E9C2E-A83F-A783-36D3-98918709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2CA9A2-C9CC-18D0-3DBD-AB9E5540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434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014D8A-1F62-F2BA-7412-3A8B5039E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392761-194B-C38B-F5A0-6CADCFCCC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781C06-30A6-293E-6B2C-300A64B3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048222-C371-E379-E29D-F59065C0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2ACB8-0ECA-1C8A-C0D4-815BDF56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59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9948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D2561-3CA5-0833-8FF1-496DE6A86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FCCC77-F540-3E4A-97F8-A2366B098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991603-5B8F-77E9-552B-E8F27BFE8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B9BE4-D028-9047-ED1B-9966B80C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3D061A-80C0-C5E5-FF69-A8932387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6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4562D-5229-55E4-29F4-F4EE9985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96B18-2CAD-C726-185D-45F753B84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7DC6B3-7576-48D9-0E01-D3AF2C13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DAAAF2-CB89-913F-BE35-26017D30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DFC13-AFFB-DF60-E327-66826C6E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67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7AE00-CC83-A2ED-3015-3B7B2C74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D48EFC-08B9-4A9A-879A-B32A6E792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81C56-A75B-A5AA-13FE-6A7548F32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916C6F-E9FF-051F-7F13-1B2EA106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DEC11-C76F-D75E-9993-C86D2501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1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17FA0-6875-189B-0FF6-A26DDA6D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B5475-FCEB-CD72-096B-EDDC40F25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7D6D5E-F01C-37D7-D5B8-77FFA6CBC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5C161A-3C96-2322-50C7-712BAAAA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BB2290-8213-2000-EBF8-435110BE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6C2351-AAA9-3978-8993-A201F8ED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1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D3987-DFBE-8BEC-0486-6D458D23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5924C-3E68-DC2E-202A-D4094661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4E5980-4D05-E9AD-F70B-861A3F856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0438EB-0DB0-5295-165B-716F030AD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14C855-DFA2-DCD0-2D15-3BF9B3F5D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34DD72-4C04-3CC3-6EF2-454A489F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7C03E3-3A08-6CB5-535F-B65AAD76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6FE8FD-2B20-028B-7C36-DB9E751A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2840C-F5C3-A2AB-6AF8-5AF9449B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3F083F-0E5E-E062-562B-D5CD24F6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FA7362-A70B-23FD-E6C4-3B2532C9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7AEACF-DD5B-BD72-3012-77E3363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9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36ADCB-729B-0487-04D2-169629C3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5B7F23-CC83-4750-D533-A3AA38A3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84D81-6BFC-D935-9FEC-0C524BA8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03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8752F-D8BC-6B57-AEB8-150322C2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67EA0-A227-B160-849C-05F053A08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C483AD-B454-4A58-EF00-DBC705A3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9C2521-DFDE-33BC-DE09-3F8CAABF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C01B36-7EE6-2045-EB8A-402140FA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036A0-7082-359E-1882-F10E79C9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85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AA2048-F70B-6772-5E6A-CDFF18D7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2E0BF3-B2CE-AD61-128E-DC54F0A02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1D7DE-E875-C4AD-E855-95DDD2C20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C5C97-D357-4387-AA68-8F463E2067C6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0EF24F-3D88-914D-C9A4-CFFB53F0E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9B5ED2-88FC-7365-CFD7-6CE81BD2D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w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5.png"/><Relationship Id="rId7" Type="http://schemas.openxmlformats.org/officeDocument/2006/relationships/oleObject" Target="../embeddings/oleObject2.bin"/><Relationship Id="rId12" Type="http://schemas.openxmlformats.org/officeDocument/2006/relationships/image" Target="../media/image32.w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1.wmf"/><Relationship Id="rId4" Type="http://schemas.openxmlformats.org/officeDocument/2006/relationships/image" Target="../media/image28.png"/><Relationship Id="rId9" Type="http://schemas.openxmlformats.org/officeDocument/2006/relationships/oleObject" Target="../embeddings/oleObject3.bin"/><Relationship Id="rId14" Type="http://schemas.openxmlformats.org/officeDocument/2006/relationships/image" Target="../media/image33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38.wmf"/><Relationship Id="rId18" Type="http://schemas.openxmlformats.org/officeDocument/2006/relationships/oleObject" Target="../embeddings/oleObject13.bin"/><Relationship Id="rId26" Type="http://schemas.openxmlformats.org/officeDocument/2006/relationships/oleObject" Target="../embeddings/oleObject17.bin"/><Relationship Id="rId3" Type="http://schemas.openxmlformats.org/officeDocument/2006/relationships/image" Target="../media/image5.png"/><Relationship Id="rId21" Type="http://schemas.openxmlformats.org/officeDocument/2006/relationships/image" Target="../media/image42.wmf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10.bin"/><Relationship Id="rId17" Type="http://schemas.openxmlformats.org/officeDocument/2006/relationships/image" Target="../media/image40.wmf"/><Relationship Id="rId25" Type="http://schemas.openxmlformats.org/officeDocument/2006/relationships/image" Target="../media/image44.wmf"/><Relationship Id="rId2" Type="http://schemas.openxmlformats.org/officeDocument/2006/relationships/notesSlide" Target="../notesSlides/notesSlide13.xml"/><Relationship Id="rId16" Type="http://schemas.openxmlformats.org/officeDocument/2006/relationships/oleObject" Target="../embeddings/oleObject12.bin"/><Relationship Id="rId20" Type="http://schemas.openxmlformats.org/officeDocument/2006/relationships/oleObject" Target="../embeddings/oleObject14.bin"/><Relationship Id="rId29" Type="http://schemas.openxmlformats.org/officeDocument/2006/relationships/image" Target="../media/image46.wmf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37.wmf"/><Relationship Id="rId24" Type="http://schemas.openxmlformats.org/officeDocument/2006/relationships/oleObject" Target="../embeddings/oleObject16.bin"/><Relationship Id="rId32" Type="http://schemas.openxmlformats.org/officeDocument/2006/relationships/image" Target="../media/image48.png"/><Relationship Id="rId5" Type="http://schemas.openxmlformats.org/officeDocument/2006/relationships/image" Target="../media/image34.wmf"/><Relationship Id="rId15" Type="http://schemas.openxmlformats.org/officeDocument/2006/relationships/image" Target="../media/image39.wmf"/><Relationship Id="rId23" Type="http://schemas.openxmlformats.org/officeDocument/2006/relationships/image" Target="../media/image43.wmf"/><Relationship Id="rId28" Type="http://schemas.openxmlformats.org/officeDocument/2006/relationships/oleObject" Target="../embeddings/oleObject18.bin"/><Relationship Id="rId10" Type="http://schemas.openxmlformats.org/officeDocument/2006/relationships/oleObject" Target="../embeddings/oleObject9.bin"/><Relationship Id="rId19" Type="http://schemas.openxmlformats.org/officeDocument/2006/relationships/image" Target="../media/image41.wmf"/><Relationship Id="rId31" Type="http://schemas.openxmlformats.org/officeDocument/2006/relationships/image" Target="../media/image47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11.bin"/><Relationship Id="rId22" Type="http://schemas.openxmlformats.org/officeDocument/2006/relationships/oleObject" Target="../embeddings/oleObject15.bin"/><Relationship Id="rId27" Type="http://schemas.openxmlformats.org/officeDocument/2006/relationships/image" Target="../media/image45.wmf"/><Relationship Id="rId30" Type="http://schemas.openxmlformats.org/officeDocument/2006/relationships/oleObject" Target="../embeddings/oleObject19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5.png"/><Relationship Id="rId7" Type="http://schemas.openxmlformats.org/officeDocument/2006/relationships/image" Target="../media/image52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54.png"/><Relationship Id="rId5" Type="http://schemas.openxmlformats.org/officeDocument/2006/relationships/image" Target="../media/image51.png"/><Relationship Id="rId10" Type="http://schemas.openxmlformats.org/officeDocument/2006/relationships/image" Target="../media/image49.png"/><Relationship Id="rId4" Type="http://schemas.openxmlformats.org/officeDocument/2006/relationships/image" Target="../media/image50.png"/><Relationship Id="rId9" Type="http://schemas.openxmlformats.org/officeDocument/2006/relationships/image" Target="../media/image53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29.xml"/><Relationship Id="rId7" Type="http://schemas.openxmlformats.org/officeDocument/2006/relationships/image" Target="../media/image5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0.xml"/><Relationship Id="rId5" Type="http://schemas.openxmlformats.org/officeDocument/2006/relationships/image" Target="../media/image5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31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5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6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6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6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6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6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23.bin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7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emf"/><Relationship Id="rId3" Type="http://schemas.openxmlformats.org/officeDocument/2006/relationships/image" Target="../media/image5.png"/><Relationship Id="rId7" Type="http://schemas.openxmlformats.org/officeDocument/2006/relationships/image" Target="../media/image73.png"/><Relationship Id="rId12" Type="http://schemas.openxmlformats.org/officeDocument/2006/relationships/image" Target="../media/image6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jpeg"/><Relationship Id="rId11" Type="http://schemas.openxmlformats.org/officeDocument/2006/relationships/oleObject" Target="../embeddings/oleObject23.bin"/><Relationship Id="rId5" Type="http://schemas.openxmlformats.org/officeDocument/2006/relationships/image" Target="../media/image71.png"/><Relationship Id="rId10" Type="http://schemas.openxmlformats.org/officeDocument/2006/relationships/image" Target="../media/image68.wmf"/><Relationship Id="rId4" Type="http://schemas.openxmlformats.org/officeDocument/2006/relationships/image" Target="../media/image70.emf"/><Relationship Id="rId9" Type="http://schemas.openxmlformats.org/officeDocument/2006/relationships/oleObject" Target="../embeddings/oleObject2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oleObject" Target="../embeddings/oleObject26.bin"/><Relationship Id="rId18" Type="http://schemas.openxmlformats.org/officeDocument/2006/relationships/image" Target="../media/image79.emf"/><Relationship Id="rId3" Type="http://schemas.openxmlformats.org/officeDocument/2006/relationships/image" Target="../media/image5.png"/><Relationship Id="rId7" Type="http://schemas.openxmlformats.org/officeDocument/2006/relationships/image" Target="../media/image69.emf"/><Relationship Id="rId12" Type="http://schemas.openxmlformats.org/officeDocument/2006/relationships/image" Target="../media/image76.emf"/><Relationship Id="rId17" Type="http://schemas.openxmlformats.org/officeDocument/2006/relationships/oleObject" Target="../embeddings/oleObject28.bin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78.wmf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3.bin"/><Relationship Id="rId11" Type="http://schemas.openxmlformats.org/officeDocument/2006/relationships/oleObject" Target="../embeddings/oleObject25.bin"/><Relationship Id="rId5" Type="http://schemas.openxmlformats.org/officeDocument/2006/relationships/image" Target="../media/image68.wmf"/><Relationship Id="rId15" Type="http://schemas.openxmlformats.org/officeDocument/2006/relationships/oleObject" Target="../embeddings/oleObject27.bin"/><Relationship Id="rId10" Type="http://schemas.openxmlformats.org/officeDocument/2006/relationships/image" Target="../media/image75.wmf"/><Relationship Id="rId4" Type="http://schemas.openxmlformats.org/officeDocument/2006/relationships/oleObject" Target="../embeddings/oleObject22.bin"/><Relationship Id="rId9" Type="http://schemas.openxmlformats.org/officeDocument/2006/relationships/oleObject" Target="../embeddings/oleObject24.bin"/><Relationship Id="rId14" Type="http://schemas.openxmlformats.org/officeDocument/2006/relationships/image" Target="../media/image77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2.emf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notesSlide" Target="../notesSlides/notesSlide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slideLayout" Target="../slideLayouts/slideLayout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1.png"/><Relationship Id="rId4" Type="http://schemas.openxmlformats.org/officeDocument/2006/relationships/video" Target="../media/media2.mp4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25910E-46F9-4666-9744-B5C1B666AF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ECADE0-136B-4331-AFDB-39AF674082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4446B3-E2BE-4CA1-AD4C-F2519F4376A8}"/>
              </a:ext>
            </a:extLst>
          </p:cNvPr>
          <p:cNvSpPr txBox="1"/>
          <p:nvPr/>
        </p:nvSpPr>
        <p:spPr>
          <a:xfrm>
            <a:off x="368299" y="2946460"/>
            <a:ext cx="6595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spc="200" dirty="0">
                <a:solidFill>
                  <a:srgbClr val="A2334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双足仿人机器人设计</a:t>
            </a:r>
            <a:endParaRPr kumimoji="0" lang="zh-CN" altLang="en-US" sz="5400" i="0" u="none" strike="noStrike" kern="1200" cap="none" spc="200" normalizeH="0" baseline="0" noProof="0" dirty="0">
              <a:ln>
                <a:noFill/>
              </a:ln>
              <a:solidFill>
                <a:srgbClr val="A2334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AEDCD3F-7C51-4ADE-8BC7-6AB7F033E1E8}"/>
              </a:ext>
            </a:extLst>
          </p:cNvPr>
          <p:cNvGrpSpPr/>
          <p:nvPr/>
        </p:nvGrpSpPr>
        <p:grpSpPr>
          <a:xfrm>
            <a:off x="497548" y="1821768"/>
            <a:ext cx="3257238" cy="958410"/>
            <a:chOff x="4774665" y="527202"/>
            <a:chExt cx="2642671" cy="77758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24A3512-72B3-4251-A3C8-3A280ACA83FF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DAE52073-4524-4A8B-A464-E035A3C83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29B30B23-4451-4DEB-8333-41AA2086E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EE9CF431-F2BD-4C74-BF84-206831EF1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0">
                <a:extLst>
                  <a:ext uri="{FF2B5EF4-FFF2-40B4-BE49-F238E27FC236}">
                    <a16:creationId xmlns:a16="http://schemas.microsoft.com/office/drawing/2014/main" id="{B038737B-D725-476E-AB8D-46A20D69D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1">
                <a:extLst>
                  <a:ext uri="{FF2B5EF4-FFF2-40B4-BE49-F238E27FC236}">
                    <a16:creationId xmlns:a16="http://schemas.microsoft.com/office/drawing/2014/main" id="{59D43693-0CB2-4CEE-A28F-463412B0B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12EBA933-6319-48AB-AF5B-A0AF5A0A0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A787C284-7A79-4135-AF6F-C9D2C1B9F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247D306D-FCC1-44BB-B0BD-CC291A835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7">
                <a:extLst>
                  <a:ext uri="{FF2B5EF4-FFF2-40B4-BE49-F238E27FC236}">
                    <a16:creationId xmlns:a16="http://schemas.microsoft.com/office/drawing/2014/main" id="{78DDE031-2B60-433F-AC8A-A23352BEB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840C2A14-CF9F-4A71-9528-B8891305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0">
                <a:extLst>
                  <a:ext uri="{FF2B5EF4-FFF2-40B4-BE49-F238E27FC236}">
                    <a16:creationId xmlns:a16="http://schemas.microsoft.com/office/drawing/2014/main" id="{F74615A6-67FE-4049-9E95-6865472B2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1">
                <a:extLst>
                  <a:ext uri="{FF2B5EF4-FFF2-40B4-BE49-F238E27FC236}">
                    <a16:creationId xmlns:a16="http://schemas.microsoft.com/office/drawing/2014/main" id="{2496D022-5723-41CD-A8F4-F3B85467A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ED1CA87-E8C4-4AC0-87D6-274BE102A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8AF2007B-F804-4B7C-8C23-2DCB5C77B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CC6844D1-946D-4BD6-8E4D-EB03ED59D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730043B8-DE20-4525-AE0C-A8E50F80B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19D5EA6-14B0-4D45-B23D-1085BD84EE19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solidFill>
              <a:srgbClr val="8B0012">
                <a:alpha val="80000"/>
              </a:srgbClr>
            </a:solidFill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875B2159-A8E3-413A-8622-E86708C373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0">
                <a:extLst>
                  <a:ext uri="{FF2B5EF4-FFF2-40B4-BE49-F238E27FC236}">
                    <a16:creationId xmlns:a16="http://schemas.microsoft.com/office/drawing/2014/main" id="{3CE23A0A-0FB8-407F-8833-2E5FFD329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E125307E-4C2A-420A-9964-CAEE852C30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2">
                <a:extLst>
                  <a:ext uri="{FF2B5EF4-FFF2-40B4-BE49-F238E27FC236}">
                    <a16:creationId xmlns:a16="http://schemas.microsoft.com/office/drawing/2014/main" id="{42AA24C9-7F3A-4AEE-9DA4-31C9F38A5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9CB8174D-1173-4E2A-BE59-232D174EC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4720CA78-8018-480D-B3C6-AA429C00B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5">
                <a:extLst>
                  <a:ext uri="{FF2B5EF4-FFF2-40B4-BE49-F238E27FC236}">
                    <a16:creationId xmlns:a16="http://schemas.microsoft.com/office/drawing/2014/main" id="{7E8C1630-854C-41AB-BF47-FCBD67F65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6">
                <a:extLst>
                  <a:ext uri="{FF2B5EF4-FFF2-40B4-BE49-F238E27FC236}">
                    <a16:creationId xmlns:a16="http://schemas.microsoft.com/office/drawing/2014/main" id="{BB46278C-87D7-48B9-8CFE-B99963AF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1465E496-AA95-4FA0-816E-85C3C43B8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E527BFC8-9702-482C-AFED-BAAAB9337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1AF4B7CE-EDBD-44F8-BB6E-A49749BDF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6">
                <a:extLst>
                  <a:ext uri="{FF2B5EF4-FFF2-40B4-BE49-F238E27FC236}">
                    <a16:creationId xmlns:a16="http://schemas.microsoft.com/office/drawing/2014/main" id="{9A2A1D48-D356-4118-89AC-7D3911847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99C80E8-62C0-48BD-B434-DCD74F77C058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solidFill>
              <a:srgbClr val="8B0012">
                <a:alpha val="80000"/>
              </a:srgbClr>
            </a:solidFill>
          </p:grpSpPr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8A0B2331-B894-4E61-8B62-88868F9F5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Freeform 42">
                <a:extLst>
                  <a:ext uri="{FF2B5EF4-FFF2-40B4-BE49-F238E27FC236}">
                    <a16:creationId xmlns:a16="http://schemas.microsoft.com/office/drawing/2014/main" id="{31691092-2A59-4223-8433-076BD21CF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99A87205-5C20-4A7A-85D3-0D7AD4BD12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Freeform 44">
                <a:extLst>
                  <a:ext uri="{FF2B5EF4-FFF2-40B4-BE49-F238E27FC236}">
                    <a16:creationId xmlns:a16="http://schemas.microsoft.com/office/drawing/2014/main" id="{7DD988B2-0D51-4890-B241-010F31583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Freeform 45">
                <a:extLst>
                  <a:ext uri="{FF2B5EF4-FFF2-40B4-BE49-F238E27FC236}">
                    <a16:creationId xmlns:a16="http://schemas.microsoft.com/office/drawing/2014/main" id="{B1FB4247-BBB2-4097-8AE7-2831D11A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Freeform 46">
                <a:extLst>
                  <a:ext uri="{FF2B5EF4-FFF2-40B4-BE49-F238E27FC236}">
                    <a16:creationId xmlns:a16="http://schemas.microsoft.com/office/drawing/2014/main" id="{1AE097AA-CC9B-40C7-ADF2-F43DDE576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Freeform 47">
                <a:extLst>
                  <a:ext uri="{FF2B5EF4-FFF2-40B4-BE49-F238E27FC236}">
                    <a16:creationId xmlns:a16="http://schemas.microsoft.com/office/drawing/2014/main" id="{1159C2D6-5EA4-4F84-B2F1-241CE2D3DE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Freeform 48">
                <a:extLst>
                  <a:ext uri="{FF2B5EF4-FFF2-40B4-BE49-F238E27FC236}">
                    <a16:creationId xmlns:a16="http://schemas.microsoft.com/office/drawing/2014/main" id="{604D2764-FB55-4E92-A499-BBAB56EE5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Freeform 49">
                <a:extLst>
                  <a:ext uri="{FF2B5EF4-FFF2-40B4-BE49-F238E27FC236}">
                    <a16:creationId xmlns:a16="http://schemas.microsoft.com/office/drawing/2014/main" id="{479CD6CF-3B3D-4D8A-B69F-BC590B04A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Freeform 50">
                <a:extLst>
                  <a:ext uri="{FF2B5EF4-FFF2-40B4-BE49-F238E27FC236}">
                    <a16:creationId xmlns:a16="http://schemas.microsoft.com/office/drawing/2014/main" id="{8209BE02-17C3-483F-B590-3E6DF5BDB5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Freeform 51">
                <a:extLst>
                  <a:ext uri="{FF2B5EF4-FFF2-40B4-BE49-F238E27FC236}">
                    <a16:creationId xmlns:a16="http://schemas.microsoft.com/office/drawing/2014/main" id="{CD717262-BBF6-482A-9C87-40BB54ED1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Freeform 52">
                <a:extLst>
                  <a:ext uri="{FF2B5EF4-FFF2-40B4-BE49-F238E27FC236}">
                    <a16:creationId xmlns:a16="http://schemas.microsoft.com/office/drawing/2014/main" id="{BDE41B04-E950-48FB-A7A5-17FDEA1A1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Freeform 53">
                <a:extLst>
                  <a:ext uri="{FF2B5EF4-FFF2-40B4-BE49-F238E27FC236}">
                    <a16:creationId xmlns:a16="http://schemas.microsoft.com/office/drawing/2014/main" id="{FE0A7D75-4788-4AE0-BC4E-4BC6D77235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Freeform 54">
                <a:extLst>
                  <a:ext uri="{FF2B5EF4-FFF2-40B4-BE49-F238E27FC236}">
                    <a16:creationId xmlns:a16="http://schemas.microsoft.com/office/drawing/2014/main" id="{7915283C-8D47-40E1-8506-D851C9307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Freeform 55">
                <a:extLst>
                  <a:ext uri="{FF2B5EF4-FFF2-40B4-BE49-F238E27FC236}">
                    <a16:creationId xmlns:a16="http://schemas.microsoft.com/office/drawing/2014/main" id="{98994CA6-3857-4616-B74C-C0783C838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Freeform 56">
                <a:extLst>
                  <a:ext uri="{FF2B5EF4-FFF2-40B4-BE49-F238E27FC236}">
                    <a16:creationId xmlns:a16="http://schemas.microsoft.com/office/drawing/2014/main" id="{CE514B7E-77D9-4120-8AD8-B736E658D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Freeform 57">
                <a:extLst>
                  <a:ext uri="{FF2B5EF4-FFF2-40B4-BE49-F238E27FC236}">
                    <a16:creationId xmlns:a16="http://schemas.microsoft.com/office/drawing/2014/main" id="{4263E67D-C070-4D9F-A2B8-8C51FABB4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Freeform 58">
                <a:extLst>
                  <a:ext uri="{FF2B5EF4-FFF2-40B4-BE49-F238E27FC236}">
                    <a16:creationId xmlns:a16="http://schemas.microsoft.com/office/drawing/2014/main" id="{C9D49BD9-B4CA-4875-95CC-63D5C659C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Freeform 59">
                <a:extLst>
                  <a:ext uri="{FF2B5EF4-FFF2-40B4-BE49-F238E27FC236}">
                    <a16:creationId xmlns:a16="http://schemas.microsoft.com/office/drawing/2014/main" id="{252C6FCC-397A-4014-81AB-830F7CECC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BFCECE11-D055-4B8D-A4B3-33FDDF846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4162D747-ED4A-4BB0-A6DA-53D3E94B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76974D8B-D8B3-4C59-BD63-90049E186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Freeform 71">
                <a:extLst>
                  <a:ext uri="{FF2B5EF4-FFF2-40B4-BE49-F238E27FC236}">
                    <a16:creationId xmlns:a16="http://schemas.microsoft.com/office/drawing/2014/main" id="{6C1C7949-68AF-4F82-AC9C-AFA9276492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AB6F8D23-E3A3-4707-BAEF-EC025EB0BEBB}"/>
              </a:ext>
            </a:extLst>
          </p:cNvPr>
          <p:cNvSpPr txBox="1"/>
          <p:nvPr/>
        </p:nvSpPr>
        <p:spPr>
          <a:xfrm>
            <a:off x="473326" y="3936910"/>
            <a:ext cx="724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1200" cap="none" spc="2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汇报人：琚振盟 李江天 张晨曦 范祖鑫 靳葳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45CE130-820F-5160-1DBE-34CDD92DC3A8}"/>
              </a:ext>
            </a:extLst>
          </p:cNvPr>
          <p:cNvSpPr txBox="1"/>
          <p:nvPr/>
        </p:nvSpPr>
        <p:spPr>
          <a:xfrm>
            <a:off x="497548" y="4349715"/>
            <a:ext cx="724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i="0" u="none" strike="noStrike" kern="1200" cap="none" spc="2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2024</a:t>
            </a:r>
            <a:r>
              <a:rPr kumimoji="0" lang="zh-CN" altLang="en-US" i="0" u="none" strike="noStrike" kern="1200" cap="none" spc="2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0" lang="en-US" altLang="zh-CN" i="0" u="none" strike="noStrike" kern="1200" cap="none" spc="2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kumimoji="0" lang="zh-CN" altLang="en-US" i="0" u="none" strike="noStrike" kern="1200" cap="none" spc="2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kumimoji="0" lang="en-US" altLang="zh-CN" i="0" u="none" strike="noStrike" kern="1200" cap="none" spc="2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kumimoji="0" lang="zh-CN" altLang="en-US" i="0" u="none" strike="noStrike" kern="1200" cap="none" spc="2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kumimoji="0" lang="en-US" altLang="zh-CN" i="0" u="none" strike="noStrike" kern="1200" cap="none" spc="200" normalizeH="0" baseline="0" noProof="0" dirty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endParaRPr kumimoji="0" lang="zh-CN" altLang="en-US" i="0" u="none" strike="noStrike" kern="1200" cap="none" spc="200" normalizeH="0" baseline="0" noProof="0" dirty="0">
              <a:ln>
                <a:noFill/>
              </a:ln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0004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02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0" y="2961840"/>
            <a:ext cx="6025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运动学分析与仿真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E43A5F-7896-4E7A-8535-4C41972BD98C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D75BEF3-1E86-43C1-9795-9558FE2422F9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F72A68BC-1A02-43F4-AEA7-1567761BF5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958EFADE-ADE5-495A-A57C-70E8B1E4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429459E1-C3E4-43F6-9B10-D6154C474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7B922557-A341-43A9-9BAA-8EC4B23F7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F6552669-C119-45C7-8889-E15BAAB01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042EABF4-5FD5-4823-A2D5-8BE12DAA9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CFEC696A-E756-4B78-8380-BC4D2E5CA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F65AF728-36DD-4250-9939-B5B60A51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1B8C579F-E2C6-4257-BD75-244D30DF6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id="{362E7BED-555E-4672-91F0-3772EC8EC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D88A1308-DBCB-412E-AC8B-714CF83E2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id="{8586398E-F0C8-43FF-B12B-6AD7DA91C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97F3FC30-61BF-403B-B2A0-11D442043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A82142A1-935B-44CA-8557-39E4786A8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5CE41EC3-0A0D-46FE-8800-358C28A6C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FF660265-D69E-4C14-8DAE-474D332E5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B9D011C-BB2E-435E-8CFC-8F7B37D67FD7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B569EF18-2982-47A9-A7CA-E8045BA2E5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F35B614A-6412-4F1A-8C1E-0A6D24345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C02EBC3A-E3C2-4F6D-A0BA-B92268860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7FFD34FB-F660-47EB-BF1C-336853E54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E09D05C3-AF8E-4D48-BC84-C1B36AFE9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EC942E72-CDDF-47AE-A4AC-3BEFCCB08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566F96D4-870F-42E9-A601-A07837254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6">
                <a:extLst>
                  <a:ext uri="{FF2B5EF4-FFF2-40B4-BE49-F238E27FC236}">
                    <a16:creationId xmlns:a16="http://schemas.microsoft.com/office/drawing/2014/main" id="{B6A0629A-EA91-4FF1-89DE-2246CD1F4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F951B2AE-A391-4ADF-9333-B24EE6F79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39C855A7-869C-43DD-AA04-9CF536F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BBC87B93-26E2-423F-9940-32A02487B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4F1B4E19-F798-4D05-9467-690831EF4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309D4C0-7EAD-4D49-9C2E-5C0EC9CDB333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B14AFCB7-FA92-4CC7-9960-100B39F4E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ABFA2F23-9EEE-416E-8CE4-6480D5D84D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59905DA2-C564-401D-BB3C-BCADEAF86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4">
                <a:extLst>
                  <a:ext uri="{FF2B5EF4-FFF2-40B4-BE49-F238E27FC236}">
                    <a16:creationId xmlns:a16="http://schemas.microsoft.com/office/drawing/2014/main" id="{3DED79E0-5F1C-4A8A-9EC3-6B8865C42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5">
                <a:extLst>
                  <a:ext uri="{FF2B5EF4-FFF2-40B4-BE49-F238E27FC236}">
                    <a16:creationId xmlns:a16="http://schemas.microsoft.com/office/drawing/2014/main" id="{082F9CBF-8FCF-48A7-94AB-B1D9803FB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6">
                <a:extLst>
                  <a:ext uri="{FF2B5EF4-FFF2-40B4-BE49-F238E27FC236}">
                    <a16:creationId xmlns:a16="http://schemas.microsoft.com/office/drawing/2014/main" id="{8C73118C-6384-4B23-B518-0B789401C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7">
                <a:extLst>
                  <a:ext uri="{FF2B5EF4-FFF2-40B4-BE49-F238E27FC236}">
                    <a16:creationId xmlns:a16="http://schemas.microsoft.com/office/drawing/2014/main" id="{4EF9D537-1365-4453-B8E2-2FBC585DA8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2BCEF9BA-5430-40C4-9D83-78CE3A4AA8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D5B3CA08-DA8A-42ED-8710-F5944D85C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0">
                <a:extLst>
                  <a:ext uri="{FF2B5EF4-FFF2-40B4-BE49-F238E27FC236}">
                    <a16:creationId xmlns:a16="http://schemas.microsoft.com/office/drawing/2014/main" id="{B315F1C0-4769-4896-9BAD-B249BBD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1">
                <a:extLst>
                  <a:ext uri="{FF2B5EF4-FFF2-40B4-BE49-F238E27FC236}">
                    <a16:creationId xmlns:a16="http://schemas.microsoft.com/office/drawing/2014/main" id="{8000EF92-BC4C-4EEA-A26B-472BF46A5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2">
                <a:extLst>
                  <a:ext uri="{FF2B5EF4-FFF2-40B4-BE49-F238E27FC236}">
                    <a16:creationId xmlns:a16="http://schemas.microsoft.com/office/drawing/2014/main" id="{B60B0193-DB4F-41A8-B4BC-7192B6DA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3">
                <a:extLst>
                  <a:ext uri="{FF2B5EF4-FFF2-40B4-BE49-F238E27FC236}">
                    <a16:creationId xmlns:a16="http://schemas.microsoft.com/office/drawing/2014/main" id="{3760C39C-92D3-428B-A76D-5D144C2A9D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4">
                <a:extLst>
                  <a:ext uri="{FF2B5EF4-FFF2-40B4-BE49-F238E27FC236}">
                    <a16:creationId xmlns:a16="http://schemas.microsoft.com/office/drawing/2014/main" id="{AA3F781A-E4E5-49F7-9072-D3DB6E1F4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55">
                <a:extLst>
                  <a:ext uri="{FF2B5EF4-FFF2-40B4-BE49-F238E27FC236}">
                    <a16:creationId xmlns:a16="http://schemas.microsoft.com/office/drawing/2014/main" id="{B1A7CCED-1936-4BDE-A749-9E8AEFA2A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56">
                <a:extLst>
                  <a:ext uri="{FF2B5EF4-FFF2-40B4-BE49-F238E27FC236}">
                    <a16:creationId xmlns:a16="http://schemas.microsoft.com/office/drawing/2014/main" id="{DB3D9C23-95A2-4BC7-B1DE-D2C10C8CE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7">
                <a:extLst>
                  <a:ext uri="{FF2B5EF4-FFF2-40B4-BE49-F238E27FC236}">
                    <a16:creationId xmlns:a16="http://schemas.microsoft.com/office/drawing/2014/main" id="{A311B116-4671-44FE-90B7-FFA8723E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58">
                <a:extLst>
                  <a:ext uri="{FF2B5EF4-FFF2-40B4-BE49-F238E27FC236}">
                    <a16:creationId xmlns:a16="http://schemas.microsoft.com/office/drawing/2014/main" id="{C85B71DA-0032-4E0A-AE29-248B62EC7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59">
                <a:extLst>
                  <a:ext uri="{FF2B5EF4-FFF2-40B4-BE49-F238E27FC236}">
                    <a16:creationId xmlns:a16="http://schemas.microsoft.com/office/drawing/2014/main" id="{D227E631-A54F-4C17-ABA0-ACBE943D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76705444-03A9-419B-96FF-15ADD6C93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61">
                <a:extLst>
                  <a:ext uri="{FF2B5EF4-FFF2-40B4-BE49-F238E27FC236}">
                    <a16:creationId xmlns:a16="http://schemas.microsoft.com/office/drawing/2014/main" id="{31EED31B-7C8B-436C-947C-8C90C6BE5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33AD6C8D-5D1A-4A45-8FE0-D6F6DC1DA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71">
                <a:extLst>
                  <a:ext uri="{FF2B5EF4-FFF2-40B4-BE49-F238E27FC236}">
                    <a16:creationId xmlns:a16="http://schemas.microsoft.com/office/drawing/2014/main" id="{1CF60749-8B36-4783-B0C4-0480E9A2B7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C5A563E-95A7-46F5-965A-9C712E07AFF0}"/>
              </a:ext>
            </a:extLst>
          </p:cNvPr>
          <p:cNvSpPr/>
          <p:nvPr/>
        </p:nvSpPr>
        <p:spPr>
          <a:xfrm>
            <a:off x="1514931" y="3910893"/>
            <a:ext cx="5743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Kinematic Analysis and Simulation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2987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>
            <a:extLst>
              <a:ext uri="{FF2B5EF4-FFF2-40B4-BE49-F238E27FC236}">
                <a16:creationId xmlns:a16="http://schemas.microsoft.com/office/drawing/2014/main" id="{E85F02D2-04C1-47AD-B930-685F44F49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66" y="1906646"/>
            <a:ext cx="3684595" cy="370131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双足机器人运动学理论分析</a:t>
            </a:r>
          </a:p>
        </p:txBody>
      </p:sp>
      <p:pic>
        <p:nvPicPr>
          <p:cNvPr id="90" name="图片 89">
            <a:extLst>
              <a:ext uri="{FF2B5EF4-FFF2-40B4-BE49-F238E27FC236}">
                <a16:creationId xmlns:a16="http://schemas.microsoft.com/office/drawing/2014/main" id="{BD241F8B-E4A1-4593-82BB-1DAB4673218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700" y="1887317"/>
            <a:ext cx="2537134" cy="3703885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586982ED-4E7B-4D71-AAE2-887977E553FB}"/>
              </a:ext>
            </a:extLst>
          </p:cNvPr>
          <p:cNvSpPr txBox="1"/>
          <p:nvPr/>
        </p:nvSpPr>
        <p:spPr>
          <a:xfrm>
            <a:off x="2322756" y="5631783"/>
            <a:ext cx="2665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</a:rPr>
              <a:t>图</a:t>
            </a:r>
            <a:r>
              <a:rPr lang="en-US" altLang="zh-CN" dirty="0">
                <a:latin typeface="微软雅黑" panose="020B0503020204020204" pitchFamily="34" charset="-122"/>
              </a:rPr>
              <a:t>2-1 </a:t>
            </a:r>
            <a:r>
              <a:rPr lang="zh-CN" altLang="en-US" dirty="0">
                <a:latin typeface="微软雅黑" panose="020B0503020204020204" pitchFamily="34" charset="-122"/>
              </a:rPr>
              <a:t>机器人</a:t>
            </a:r>
            <a:r>
              <a:rPr lang="en-US" altLang="zh-CN" dirty="0">
                <a:latin typeface="微软雅黑" panose="020B0503020204020204" pitchFamily="34" charset="-122"/>
              </a:rPr>
              <a:t>D-H</a:t>
            </a:r>
            <a:r>
              <a:rPr lang="zh-CN" altLang="en-US" dirty="0">
                <a:latin typeface="微软雅黑" panose="020B0503020204020204" pitchFamily="34" charset="-122"/>
              </a:rPr>
              <a:t>坐标系（以左腿为例）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9DC679C0-6805-4718-AA9A-BDF7859453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800" y="2737997"/>
            <a:ext cx="5330262" cy="2260766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C68EB702-BD1B-421C-B9BC-038E6A791B12}"/>
              </a:ext>
            </a:extLst>
          </p:cNvPr>
          <p:cNvSpPr txBox="1"/>
          <p:nvPr/>
        </p:nvSpPr>
        <p:spPr>
          <a:xfrm>
            <a:off x="7474091" y="5014092"/>
            <a:ext cx="292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表</a:t>
            </a:r>
            <a:r>
              <a:rPr lang="en-US" altLang="zh-CN" dirty="0"/>
              <a:t>2-1 </a:t>
            </a:r>
            <a:r>
              <a:rPr lang="zh-CN" altLang="en-US" dirty="0"/>
              <a:t>机器人</a:t>
            </a:r>
            <a:r>
              <a:rPr lang="en-US" altLang="zh-CN" dirty="0"/>
              <a:t>D-H</a:t>
            </a:r>
            <a:r>
              <a:rPr lang="zh-CN" altLang="en-US" dirty="0"/>
              <a:t>参数表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FA52221-BB55-4983-9DF0-CEEE71A034CA}"/>
              </a:ext>
            </a:extLst>
          </p:cNvPr>
          <p:cNvSpPr txBox="1"/>
          <p:nvPr/>
        </p:nvSpPr>
        <p:spPr>
          <a:xfrm>
            <a:off x="380439" y="1026126"/>
            <a:ext cx="29247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正向运动学</a:t>
            </a:r>
            <a:r>
              <a:rPr lang="en-US" altLang="zh-CN" sz="2400" b="1" dirty="0">
                <a:solidFill>
                  <a:srgbClr val="8B0012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(MDH)</a:t>
            </a:r>
            <a:endParaRPr lang="zh-CN" altLang="en-US" sz="2400" b="1" dirty="0">
              <a:solidFill>
                <a:srgbClr val="8B0012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72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双足机器人运动学理论分析</a:t>
            </a:r>
          </a:p>
        </p:txBody>
      </p:sp>
      <p:pic>
        <p:nvPicPr>
          <p:cNvPr id="93" name="图片 92">
            <a:extLst>
              <a:ext uri="{FF2B5EF4-FFF2-40B4-BE49-F238E27FC236}">
                <a16:creationId xmlns:a16="http://schemas.microsoft.com/office/drawing/2014/main" id="{9DC679C0-6805-4718-AA9A-BDF785945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299" y="843239"/>
            <a:ext cx="5330262" cy="2260766"/>
          </a:xfrm>
          <a:prstGeom prst="rect">
            <a:avLst/>
          </a:prstGeom>
        </p:spPr>
      </p:pic>
      <p:sp>
        <p:nvSpPr>
          <p:cNvPr id="94" name="文本框 93">
            <a:extLst>
              <a:ext uri="{FF2B5EF4-FFF2-40B4-BE49-F238E27FC236}">
                <a16:creationId xmlns:a16="http://schemas.microsoft.com/office/drawing/2014/main" id="{C68EB702-BD1B-421C-B9BC-038E6A791B12}"/>
              </a:ext>
            </a:extLst>
          </p:cNvPr>
          <p:cNvSpPr txBox="1"/>
          <p:nvPr/>
        </p:nvSpPr>
        <p:spPr>
          <a:xfrm>
            <a:off x="7554590" y="3119334"/>
            <a:ext cx="2925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表</a:t>
            </a:r>
            <a:r>
              <a:rPr lang="en-US" altLang="zh-CN" dirty="0"/>
              <a:t>2-1 </a:t>
            </a:r>
            <a:r>
              <a:rPr lang="zh-CN" altLang="en-US" dirty="0"/>
              <a:t>机器人</a:t>
            </a:r>
            <a:r>
              <a:rPr lang="en-US" altLang="zh-CN" dirty="0"/>
              <a:t>D-H</a:t>
            </a:r>
            <a:r>
              <a:rPr lang="zh-CN" altLang="en-US" dirty="0"/>
              <a:t>参数表</a:t>
            </a:r>
          </a:p>
        </p:txBody>
      </p:sp>
      <p:graphicFrame>
        <p:nvGraphicFramePr>
          <p:cNvPr id="95" name="对象 94">
            <a:extLst>
              <a:ext uri="{FF2B5EF4-FFF2-40B4-BE49-F238E27FC236}">
                <a16:creationId xmlns:a16="http://schemas.microsoft.com/office/drawing/2014/main" id="{C67E2CF9-BFBD-48CC-92FE-8A7A3E9D15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938" y="2141180"/>
          <a:ext cx="441960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4419360" imgH="304560" progId="Equation.DSMT4">
                  <p:embed/>
                </p:oleObj>
              </mc:Choice>
              <mc:Fallback>
                <p:oleObj name="Equation" r:id="rId5" imgW="4419360" imgH="304560" progId="Equation.DSMT4">
                  <p:embed/>
                  <p:pic>
                    <p:nvPicPr>
                      <p:cNvPr id="95" name="对象 94">
                        <a:extLst>
                          <a:ext uri="{FF2B5EF4-FFF2-40B4-BE49-F238E27FC236}">
                            <a16:creationId xmlns:a16="http://schemas.microsoft.com/office/drawing/2014/main" id="{C67E2CF9-BFBD-48CC-92FE-8A7A3E9D15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0938" y="2141180"/>
                        <a:ext cx="4419600" cy="304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" name="对象 95">
            <a:extLst>
              <a:ext uri="{FF2B5EF4-FFF2-40B4-BE49-F238E27FC236}">
                <a16:creationId xmlns:a16="http://schemas.microsoft.com/office/drawing/2014/main" id="{BE08A41F-DC44-4E4C-A752-C1B2A5E161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938" y="2764157"/>
          <a:ext cx="5613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5613120" imgH="1079280" progId="Equation.DSMT4">
                  <p:embed/>
                </p:oleObj>
              </mc:Choice>
              <mc:Fallback>
                <p:oleObj name="Equation" r:id="rId7" imgW="5613120" imgH="1079280" progId="Equation.DSMT4">
                  <p:embed/>
                  <p:pic>
                    <p:nvPicPr>
                      <p:cNvPr id="96" name="对象 95">
                        <a:extLst>
                          <a:ext uri="{FF2B5EF4-FFF2-40B4-BE49-F238E27FC236}">
                            <a16:creationId xmlns:a16="http://schemas.microsoft.com/office/drawing/2014/main" id="{BE08A41F-DC44-4E4C-A752-C1B2A5E161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0938" y="2764157"/>
                        <a:ext cx="561340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" name="对象 96">
            <a:extLst>
              <a:ext uri="{FF2B5EF4-FFF2-40B4-BE49-F238E27FC236}">
                <a16:creationId xmlns:a16="http://schemas.microsoft.com/office/drawing/2014/main" id="{DC96FE89-267A-4E23-96B9-748475ED30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0938" y="3972559"/>
          <a:ext cx="787308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873920" imgH="1079280" progId="Equation.DSMT4">
                  <p:embed/>
                </p:oleObj>
              </mc:Choice>
              <mc:Fallback>
                <p:oleObj name="Equation" r:id="rId9" imgW="7873920" imgH="1079280" progId="Equation.DSMT4">
                  <p:embed/>
                  <p:pic>
                    <p:nvPicPr>
                      <p:cNvPr id="97" name="对象 96">
                        <a:extLst>
                          <a:ext uri="{FF2B5EF4-FFF2-40B4-BE49-F238E27FC236}">
                            <a16:creationId xmlns:a16="http://schemas.microsoft.com/office/drawing/2014/main" id="{DC96FE89-267A-4E23-96B9-748475ED30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60938" y="3972559"/>
                        <a:ext cx="7873080" cy="107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9" name="文本框 98">
            <a:extLst>
              <a:ext uri="{FF2B5EF4-FFF2-40B4-BE49-F238E27FC236}">
                <a16:creationId xmlns:a16="http://schemas.microsoft.com/office/drawing/2014/main" id="{B5B41249-4A5A-449B-8129-016500E7A95D}"/>
              </a:ext>
            </a:extLst>
          </p:cNvPr>
          <p:cNvSpPr txBox="1"/>
          <p:nvPr/>
        </p:nvSpPr>
        <p:spPr>
          <a:xfrm>
            <a:off x="380439" y="1026126"/>
            <a:ext cx="2547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正向运动学求解</a:t>
            </a:r>
          </a:p>
        </p:txBody>
      </p:sp>
      <p:sp>
        <p:nvSpPr>
          <p:cNvPr id="100" name="箭头: 下 99">
            <a:extLst>
              <a:ext uri="{FF2B5EF4-FFF2-40B4-BE49-F238E27FC236}">
                <a16:creationId xmlns:a16="http://schemas.microsoft.com/office/drawing/2014/main" id="{BB534BDA-0815-40C5-813C-58C74B1F5344}"/>
              </a:ext>
            </a:extLst>
          </p:cNvPr>
          <p:cNvSpPr/>
          <p:nvPr/>
        </p:nvSpPr>
        <p:spPr>
          <a:xfrm>
            <a:off x="2591891" y="2472791"/>
            <a:ext cx="127321" cy="273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1" name="对象 100">
            <a:extLst>
              <a:ext uri="{FF2B5EF4-FFF2-40B4-BE49-F238E27FC236}">
                <a16:creationId xmlns:a16="http://schemas.microsoft.com/office/drawing/2014/main" id="{A819C622-D992-4EB6-B5E1-BD04EC05CC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84238" y="5613400"/>
          <a:ext cx="32512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251160" imgH="609480" progId="Equation.DSMT4">
                  <p:embed/>
                </p:oleObj>
              </mc:Choice>
              <mc:Fallback>
                <p:oleObj name="Equation" r:id="rId11" imgW="3251160" imgH="609480" progId="Equation.DSMT4">
                  <p:embed/>
                  <p:pic>
                    <p:nvPicPr>
                      <p:cNvPr id="101" name="对象 100">
                        <a:extLst>
                          <a:ext uri="{FF2B5EF4-FFF2-40B4-BE49-F238E27FC236}">
                            <a16:creationId xmlns:a16="http://schemas.microsoft.com/office/drawing/2014/main" id="{A819C622-D992-4EB6-B5E1-BD04EC05CC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4238" y="5613400"/>
                        <a:ext cx="32512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" name="箭头: 下 101">
            <a:extLst>
              <a:ext uri="{FF2B5EF4-FFF2-40B4-BE49-F238E27FC236}">
                <a16:creationId xmlns:a16="http://schemas.microsoft.com/office/drawing/2014/main" id="{4CB6710F-6763-412A-9B19-52295A4D8714}"/>
              </a:ext>
            </a:extLst>
          </p:cNvPr>
          <p:cNvSpPr/>
          <p:nvPr/>
        </p:nvSpPr>
        <p:spPr>
          <a:xfrm>
            <a:off x="2591890" y="5238415"/>
            <a:ext cx="127321" cy="273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F86E745-DB20-4855-BF22-002096CAD3EE}"/>
              </a:ext>
            </a:extLst>
          </p:cNvPr>
          <p:cNvSpPr txBox="1"/>
          <p:nvPr/>
        </p:nvSpPr>
        <p:spPr>
          <a:xfrm>
            <a:off x="404669" y="1537626"/>
            <a:ext cx="21065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zh-CN" altLang="en-US" dirty="0"/>
              <a:t>正向运动学方程建立</a:t>
            </a:r>
          </a:p>
        </p:txBody>
      </p:sp>
      <p:graphicFrame>
        <p:nvGraphicFramePr>
          <p:cNvPr id="104" name="对象 103">
            <a:extLst>
              <a:ext uri="{FF2B5EF4-FFF2-40B4-BE49-F238E27FC236}">
                <a16:creationId xmlns:a16="http://schemas.microsoft.com/office/drawing/2014/main" id="{FDAE42C0-6D77-4BF4-BBD3-301FCF8007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1817" y="5463413"/>
          <a:ext cx="29845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984400" imgH="914400" progId="Equation.DSMT4">
                  <p:embed/>
                </p:oleObj>
              </mc:Choice>
              <mc:Fallback>
                <p:oleObj name="Equation" r:id="rId13" imgW="2984400" imgH="914400" progId="Equation.DSMT4">
                  <p:embed/>
                  <p:pic>
                    <p:nvPicPr>
                      <p:cNvPr id="104" name="对象 103">
                        <a:extLst>
                          <a:ext uri="{FF2B5EF4-FFF2-40B4-BE49-F238E27FC236}">
                            <a16:creationId xmlns:a16="http://schemas.microsoft.com/office/drawing/2014/main" id="{FDAE42C0-6D77-4BF4-BBD3-301FCF8007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411817" y="5463413"/>
                        <a:ext cx="2984500" cy="914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5" name="箭头: 下 104">
            <a:extLst>
              <a:ext uri="{FF2B5EF4-FFF2-40B4-BE49-F238E27FC236}">
                <a16:creationId xmlns:a16="http://schemas.microsoft.com/office/drawing/2014/main" id="{49A76BD5-4211-428A-8235-606715436188}"/>
              </a:ext>
            </a:extLst>
          </p:cNvPr>
          <p:cNvSpPr/>
          <p:nvPr/>
        </p:nvSpPr>
        <p:spPr>
          <a:xfrm rot="5400000">
            <a:off x="4669159" y="5790623"/>
            <a:ext cx="127321" cy="2737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391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双足机器人运动学理论分析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8E6A4653-7979-4B47-8653-211EF2B730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0439" y="2007119"/>
          <a:ext cx="41021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01840" imgH="1218960" progId="Equation.DSMT4">
                  <p:embed/>
                </p:oleObj>
              </mc:Choice>
              <mc:Fallback>
                <p:oleObj name="Equation" r:id="rId4" imgW="4101840" imgH="121896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8E6A4653-7979-4B47-8653-211EF2B730B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0439" y="2007119"/>
                        <a:ext cx="4102100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" name="组合 31">
            <a:extLst>
              <a:ext uri="{FF2B5EF4-FFF2-40B4-BE49-F238E27FC236}">
                <a16:creationId xmlns:a16="http://schemas.microsoft.com/office/drawing/2014/main" id="{0AA0EF45-C39D-46C1-B225-D7E0FAC9D999}"/>
              </a:ext>
            </a:extLst>
          </p:cNvPr>
          <p:cNvGrpSpPr/>
          <p:nvPr/>
        </p:nvGrpSpPr>
        <p:grpSpPr>
          <a:xfrm>
            <a:off x="6096000" y="1106965"/>
            <a:ext cx="5895160" cy="3500830"/>
            <a:chOff x="609223" y="980279"/>
            <a:chExt cx="5895160" cy="3500830"/>
          </a:xfrm>
        </p:grpSpPr>
        <p:graphicFrame>
          <p:nvGraphicFramePr>
            <p:cNvPr id="33" name="对象 32">
              <a:extLst>
                <a:ext uri="{FF2B5EF4-FFF2-40B4-BE49-F238E27FC236}">
                  <a16:creationId xmlns:a16="http://schemas.microsoft.com/office/drawing/2014/main" id="{1A9CCE06-2C00-4E73-8255-5A5D8180D5A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2043826"/>
            <a:ext cx="5742270" cy="3448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9092880" imgH="545760" progId="Equation.DSMT4">
                    <p:embed/>
                  </p:oleObj>
                </mc:Choice>
                <mc:Fallback>
                  <p:oleObj name="Equation" r:id="rId6" imgW="9092880" imgH="545760" progId="Equation.DSMT4">
                    <p:embed/>
                    <p:pic>
                      <p:nvPicPr>
                        <p:cNvPr id="33" name="对象 32">
                          <a:extLst>
                            <a:ext uri="{FF2B5EF4-FFF2-40B4-BE49-F238E27FC236}">
                              <a16:creationId xmlns:a16="http://schemas.microsoft.com/office/drawing/2014/main" id="{1A9CCE06-2C00-4E73-8255-5A5D8180D5AD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609223" y="2043826"/>
                          <a:ext cx="5742270" cy="3448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>
              <a:extLst>
                <a:ext uri="{FF2B5EF4-FFF2-40B4-BE49-F238E27FC236}">
                  <a16:creationId xmlns:a16="http://schemas.microsoft.com/office/drawing/2014/main" id="{E84C6C47-74DD-40D1-B91E-6F4EBD03AA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980279"/>
            <a:ext cx="5162652" cy="349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10515600" imgH="711000" progId="Equation.DSMT4">
                    <p:embed/>
                  </p:oleObj>
                </mc:Choice>
                <mc:Fallback>
                  <p:oleObj name="Equation" r:id="rId8" imgW="10515600" imgH="711000" progId="Equation.DSMT4">
                    <p:embed/>
                    <p:pic>
                      <p:nvPicPr>
                        <p:cNvPr id="34" name="对象 33">
                          <a:extLst>
                            <a:ext uri="{FF2B5EF4-FFF2-40B4-BE49-F238E27FC236}">
                              <a16:creationId xmlns:a16="http://schemas.microsoft.com/office/drawing/2014/main" id="{E84C6C47-74DD-40D1-B91E-6F4EBD03AA2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609223" y="980279"/>
                          <a:ext cx="5162652" cy="34916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>
              <a:extLst>
                <a:ext uri="{FF2B5EF4-FFF2-40B4-BE49-F238E27FC236}">
                  <a16:creationId xmlns:a16="http://schemas.microsoft.com/office/drawing/2014/main" id="{8C01F3F1-90D0-422A-ACBE-6ADADE115D9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1329444"/>
            <a:ext cx="5412227" cy="359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0" imgW="11099520" imgH="736560" progId="Equation.DSMT4">
                    <p:embed/>
                  </p:oleObj>
                </mc:Choice>
                <mc:Fallback>
                  <p:oleObj name="Equation" r:id="rId10" imgW="11099520" imgH="736560" progId="Equation.DSMT4">
                    <p:embed/>
                    <p:pic>
                      <p:nvPicPr>
                        <p:cNvPr id="35" name="对象 34">
                          <a:extLst>
                            <a:ext uri="{FF2B5EF4-FFF2-40B4-BE49-F238E27FC236}">
                              <a16:creationId xmlns:a16="http://schemas.microsoft.com/office/drawing/2014/main" id="{8C01F3F1-90D0-422A-ACBE-6ADADE115D93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609223" y="1329444"/>
                          <a:ext cx="5412227" cy="35916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>
              <a:extLst>
                <a:ext uri="{FF2B5EF4-FFF2-40B4-BE49-F238E27FC236}">
                  <a16:creationId xmlns:a16="http://schemas.microsoft.com/office/drawing/2014/main" id="{F238FA35-A755-4AE2-BADA-5FF87CA786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1692147"/>
            <a:ext cx="4838362" cy="3464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2" imgW="9931320" imgH="711000" progId="Equation.DSMT4">
                    <p:embed/>
                  </p:oleObj>
                </mc:Choice>
                <mc:Fallback>
                  <p:oleObj name="Equation" r:id="rId12" imgW="9931320" imgH="711000" progId="Equation.DSMT4">
                    <p:embed/>
                    <p:pic>
                      <p:nvPicPr>
                        <p:cNvPr id="36" name="对象 35">
                          <a:extLst>
                            <a:ext uri="{FF2B5EF4-FFF2-40B4-BE49-F238E27FC236}">
                              <a16:creationId xmlns:a16="http://schemas.microsoft.com/office/drawing/2014/main" id="{F238FA35-A755-4AE2-BADA-5FF87CA786A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609223" y="1692147"/>
                          <a:ext cx="4838362" cy="3464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7" name="对象 36">
              <a:extLst>
                <a:ext uri="{FF2B5EF4-FFF2-40B4-BE49-F238E27FC236}">
                  <a16:creationId xmlns:a16="http://schemas.microsoft.com/office/drawing/2014/main" id="{E544BDE6-9B8A-4620-8DB5-C8D49FD292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2388683"/>
            <a:ext cx="5577786" cy="3570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4" imgW="8928000" imgH="571320" progId="Equation.DSMT4">
                    <p:embed/>
                  </p:oleObj>
                </mc:Choice>
                <mc:Fallback>
                  <p:oleObj name="Equation" r:id="rId14" imgW="8928000" imgH="571320" progId="Equation.DSMT4">
                    <p:embed/>
                    <p:pic>
                      <p:nvPicPr>
                        <p:cNvPr id="37" name="对象 36">
                          <a:extLst>
                            <a:ext uri="{FF2B5EF4-FFF2-40B4-BE49-F238E27FC236}">
                              <a16:creationId xmlns:a16="http://schemas.microsoft.com/office/drawing/2014/main" id="{E544BDE6-9B8A-4620-8DB5-C8D49FD2923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5"/>
                        <a:stretch>
                          <a:fillRect/>
                        </a:stretch>
                      </p:blipFill>
                      <p:spPr>
                        <a:xfrm>
                          <a:off x="609223" y="2388683"/>
                          <a:ext cx="5577786" cy="35704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" name="对象 37">
              <a:extLst>
                <a:ext uri="{FF2B5EF4-FFF2-40B4-BE49-F238E27FC236}">
                  <a16:creationId xmlns:a16="http://schemas.microsoft.com/office/drawing/2014/main" id="{011CFF8D-1526-48EF-9801-F54B1535FF9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2747442"/>
            <a:ext cx="5895160" cy="325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6" imgW="9435960" imgH="520560" progId="Equation.DSMT4">
                    <p:embed/>
                  </p:oleObj>
                </mc:Choice>
                <mc:Fallback>
                  <p:oleObj name="Equation" r:id="rId16" imgW="9435960" imgH="520560" progId="Equation.DSMT4">
                    <p:embed/>
                    <p:pic>
                      <p:nvPicPr>
                        <p:cNvPr id="38" name="对象 37">
                          <a:extLst>
                            <a:ext uri="{FF2B5EF4-FFF2-40B4-BE49-F238E27FC236}">
                              <a16:creationId xmlns:a16="http://schemas.microsoft.com/office/drawing/2014/main" id="{011CFF8D-1526-48EF-9801-F54B1535FF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7"/>
                        <a:stretch>
                          <a:fillRect/>
                        </a:stretch>
                      </p:blipFill>
                      <p:spPr>
                        <a:xfrm>
                          <a:off x="609223" y="2747442"/>
                          <a:ext cx="5895160" cy="3253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对象 38">
              <a:extLst>
                <a:ext uri="{FF2B5EF4-FFF2-40B4-BE49-F238E27FC236}">
                  <a16:creationId xmlns:a16="http://schemas.microsoft.com/office/drawing/2014/main" id="{B49DA02D-5A6A-420D-8DF5-48C34BC94EB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3089664"/>
            <a:ext cx="4665348" cy="325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18" imgW="7467480" imgH="520560" progId="Equation.DSMT4">
                    <p:embed/>
                  </p:oleObj>
                </mc:Choice>
                <mc:Fallback>
                  <p:oleObj name="Equation" r:id="rId18" imgW="7467480" imgH="520560" progId="Equation.DSMT4">
                    <p:embed/>
                    <p:pic>
                      <p:nvPicPr>
                        <p:cNvPr id="39" name="对象 38">
                          <a:extLst>
                            <a:ext uri="{FF2B5EF4-FFF2-40B4-BE49-F238E27FC236}">
                              <a16:creationId xmlns:a16="http://schemas.microsoft.com/office/drawing/2014/main" id="{B49DA02D-5A6A-420D-8DF5-48C34BC94EB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9"/>
                        <a:stretch>
                          <a:fillRect/>
                        </a:stretch>
                      </p:blipFill>
                      <p:spPr>
                        <a:xfrm>
                          <a:off x="609223" y="3089664"/>
                          <a:ext cx="4665348" cy="32530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对象 39">
              <a:extLst>
                <a:ext uri="{FF2B5EF4-FFF2-40B4-BE49-F238E27FC236}">
                  <a16:creationId xmlns:a16="http://schemas.microsoft.com/office/drawing/2014/main" id="{DD5EE1F1-F310-4383-8900-E18BD588387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3418991"/>
            <a:ext cx="4617748" cy="34117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0" imgW="7391160" imgH="545760" progId="Equation.DSMT4">
                    <p:embed/>
                  </p:oleObj>
                </mc:Choice>
                <mc:Fallback>
                  <p:oleObj name="Equation" r:id="rId20" imgW="7391160" imgH="545760" progId="Equation.DSMT4">
                    <p:embed/>
                    <p:pic>
                      <p:nvPicPr>
                        <p:cNvPr id="40" name="对象 39">
                          <a:extLst>
                            <a:ext uri="{FF2B5EF4-FFF2-40B4-BE49-F238E27FC236}">
                              <a16:creationId xmlns:a16="http://schemas.microsoft.com/office/drawing/2014/main" id="{DD5EE1F1-F310-4383-8900-E18BD5883872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1"/>
                        <a:stretch>
                          <a:fillRect/>
                        </a:stretch>
                      </p:blipFill>
                      <p:spPr>
                        <a:xfrm>
                          <a:off x="609223" y="3418991"/>
                          <a:ext cx="4617748" cy="34117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对象 40">
              <a:extLst>
                <a:ext uri="{FF2B5EF4-FFF2-40B4-BE49-F238E27FC236}">
                  <a16:creationId xmlns:a16="http://schemas.microsoft.com/office/drawing/2014/main" id="{A121E1B2-20D8-4415-982C-645C9308353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3785254"/>
            <a:ext cx="4411450" cy="150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2" imgW="7061040" imgH="241200" progId="Equation.DSMT4">
                    <p:embed/>
                  </p:oleObj>
                </mc:Choice>
                <mc:Fallback>
                  <p:oleObj name="Equation" r:id="rId22" imgW="7061040" imgH="241200" progId="Equation.DSMT4">
                    <p:embed/>
                    <p:pic>
                      <p:nvPicPr>
                        <p:cNvPr id="41" name="对象 40">
                          <a:extLst>
                            <a:ext uri="{FF2B5EF4-FFF2-40B4-BE49-F238E27FC236}">
                              <a16:creationId xmlns:a16="http://schemas.microsoft.com/office/drawing/2014/main" id="{A121E1B2-20D8-4415-982C-645C9308353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3"/>
                        <a:stretch>
                          <a:fillRect/>
                        </a:stretch>
                      </p:blipFill>
                      <p:spPr>
                        <a:xfrm>
                          <a:off x="609223" y="3785254"/>
                          <a:ext cx="4411450" cy="1507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对象 41">
              <a:extLst>
                <a:ext uri="{FF2B5EF4-FFF2-40B4-BE49-F238E27FC236}">
                  <a16:creationId xmlns:a16="http://schemas.microsoft.com/office/drawing/2014/main" id="{EE4E6447-91FD-4520-A692-CEB36B3149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3963972"/>
            <a:ext cx="5553985" cy="150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4" imgW="8889840" imgH="241200" progId="Equation.DSMT4">
                    <p:embed/>
                  </p:oleObj>
                </mc:Choice>
                <mc:Fallback>
                  <p:oleObj name="Equation" r:id="rId24" imgW="8889840" imgH="241200" progId="Equation.DSMT4">
                    <p:embed/>
                    <p:pic>
                      <p:nvPicPr>
                        <p:cNvPr id="42" name="对象 41">
                          <a:extLst>
                            <a:ext uri="{FF2B5EF4-FFF2-40B4-BE49-F238E27FC236}">
                              <a16:creationId xmlns:a16="http://schemas.microsoft.com/office/drawing/2014/main" id="{EE4E6447-91FD-4520-A692-CEB36B314957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5"/>
                        <a:stretch>
                          <a:fillRect/>
                        </a:stretch>
                      </p:blipFill>
                      <p:spPr>
                        <a:xfrm>
                          <a:off x="609223" y="3963972"/>
                          <a:ext cx="5553985" cy="15075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" name="对象 42">
              <a:extLst>
                <a:ext uri="{FF2B5EF4-FFF2-40B4-BE49-F238E27FC236}">
                  <a16:creationId xmlns:a16="http://schemas.microsoft.com/office/drawing/2014/main" id="{8B132753-5911-42DA-8613-8DF6E99834F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4139575"/>
            <a:ext cx="5387345" cy="1666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6" imgW="8623080" imgH="266400" progId="Equation.DSMT4">
                    <p:embed/>
                  </p:oleObj>
                </mc:Choice>
                <mc:Fallback>
                  <p:oleObj name="Equation" r:id="rId26" imgW="8623080" imgH="266400" progId="Equation.DSMT4">
                    <p:embed/>
                    <p:pic>
                      <p:nvPicPr>
                        <p:cNvPr id="43" name="对象 42">
                          <a:extLst>
                            <a:ext uri="{FF2B5EF4-FFF2-40B4-BE49-F238E27FC236}">
                              <a16:creationId xmlns:a16="http://schemas.microsoft.com/office/drawing/2014/main" id="{8B132753-5911-42DA-8613-8DF6E99834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7"/>
                        <a:stretch>
                          <a:fillRect/>
                        </a:stretch>
                      </p:blipFill>
                      <p:spPr>
                        <a:xfrm>
                          <a:off x="609223" y="4139575"/>
                          <a:ext cx="5387345" cy="166619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4" name="对象 43">
              <a:extLst>
                <a:ext uri="{FF2B5EF4-FFF2-40B4-BE49-F238E27FC236}">
                  <a16:creationId xmlns:a16="http://schemas.microsoft.com/office/drawing/2014/main" id="{2AA6CDF3-12BB-43F1-8400-404498F1E0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09223" y="4324969"/>
            <a:ext cx="2785872" cy="1561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8" imgW="4305240" imgH="241200" progId="Equation.DSMT4">
                    <p:embed/>
                  </p:oleObj>
                </mc:Choice>
                <mc:Fallback>
                  <p:oleObj name="Equation" r:id="rId28" imgW="4305240" imgH="241200" progId="Equation.DSMT4">
                    <p:embed/>
                    <p:pic>
                      <p:nvPicPr>
                        <p:cNvPr id="44" name="对象 43">
                          <a:extLst>
                            <a:ext uri="{FF2B5EF4-FFF2-40B4-BE49-F238E27FC236}">
                              <a16:creationId xmlns:a16="http://schemas.microsoft.com/office/drawing/2014/main" id="{2AA6CDF3-12BB-43F1-8400-404498F1E07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29"/>
                        <a:stretch>
                          <a:fillRect/>
                        </a:stretch>
                      </p:blipFill>
                      <p:spPr>
                        <a:xfrm>
                          <a:off x="609223" y="4324969"/>
                          <a:ext cx="2785872" cy="15614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E1B48385-C9D9-44DB-AB7C-380C64270AFF}"/>
              </a:ext>
            </a:extLst>
          </p:cNvPr>
          <p:cNvSpPr txBox="1"/>
          <p:nvPr/>
        </p:nvSpPr>
        <p:spPr>
          <a:xfrm>
            <a:off x="380439" y="1026126"/>
            <a:ext cx="2547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正向运动学求解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37F13E7-FA4F-44DE-8B79-57997BD3AB17}"/>
              </a:ext>
            </a:extLst>
          </p:cNvPr>
          <p:cNvSpPr txBox="1"/>
          <p:nvPr/>
        </p:nvSpPr>
        <p:spPr>
          <a:xfrm>
            <a:off x="404669" y="1537626"/>
            <a:ext cx="2755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algn="l"/>
            <a:r>
              <a:rPr lang="zh-CN" altLang="en-US" dirty="0"/>
              <a:t>正向运动学方程准确性验证</a:t>
            </a:r>
          </a:p>
        </p:txBody>
      </p:sp>
      <p:graphicFrame>
        <p:nvGraphicFramePr>
          <p:cNvPr id="27" name="对象 26">
            <a:extLst>
              <a:ext uri="{FF2B5EF4-FFF2-40B4-BE49-F238E27FC236}">
                <a16:creationId xmlns:a16="http://schemas.microsoft.com/office/drawing/2014/main" id="{61A1E242-3117-41A4-9DDA-9523F22944A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9179" y="3829163"/>
          <a:ext cx="10833100" cy="238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0" imgW="10832760" imgH="2387520" progId="Equation.DSMT4">
                  <p:embed/>
                </p:oleObj>
              </mc:Choice>
              <mc:Fallback>
                <p:oleObj name="Equation" r:id="rId30" imgW="10832760" imgH="2387520" progId="Equation.DSMT4">
                  <p:embed/>
                  <p:pic>
                    <p:nvPicPr>
                      <p:cNvPr id="27" name="对象 26">
                        <a:extLst>
                          <a:ext uri="{FF2B5EF4-FFF2-40B4-BE49-F238E27FC236}">
                            <a16:creationId xmlns:a16="http://schemas.microsoft.com/office/drawing/2014/main" id="{61A1E242-3117-41A4-9DDA-9523F22944A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1"/>
                      <a:stretch>
                        <a:fillRect/>
                      </a:stretch>
                    </p:blipFill>
                    <p:spPr>
                      <a:xfrm>
                        <a:off x="369179" y="3829163"/>
                        <a:ext cx="10833100" cy="2387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" name="图片 53">
            <a:extLst>
              <a:ext uri="{FF2B5EF4-FFF2-40B4-BE49-F238E27FC236}">
                <a16:creationId xmlns:a16="http://schemas.microsoft.com/office/drawing/2014/main" id="{CE2CEAA2-D605-45B3-801A-D4E93AA035B4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9"/>
          <a:stretch/>
        </p:blipFill>
        <p:spPr>
          <a:xfrm>
            <a:off x="6341416" y="495477"/>
            <a:ext cx="3929340" cy="395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3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双足机器人运动学理论分析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53C765D-E8B5-4FF8-BBCC-2EE75817D117}"/>
              </a:ext>
            </a:extLst>
          </p:cNvPr>
          <p:cNvSpPr txBox="1"/>
          <p:nvPr/>
        </p:nvSpPr>
        <p:spPr>
          <a:xfrm>
            <a:off x="380438" y="1026126"/>
            <a:ext cx="462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运动空间分析</a:t>
            </a:r>
            <a:r>
              <a:rPr lang="en-US" altLang="zh-CN" sz="2400" b="1" dirty="0">
                <a:solidFill>
                  <a:srgbClr val="8B001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8B001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基于蒙特卡洛法</a:t>
            </a:r>
            <a:r>
              <a:rPr lang="en-US" altLang="zh-CN" sz="2400" b="1" dirty="0">
                <a:solidFill>
                  <a:srgbClr val="8B001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b="1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83BF104D-12FC-40AE-82B2-2023AFDE495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276" y="1892195"/>
            <a:ext cx="5685130" cy="426384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B45331E-818F-4508-A16C-1ECCEA2A555F}"/>
              </a:ext>
            </a:extLst>
          </p:cNvPr>
          <p:cNvSpPr txBox="1"/>
          <p:nvPr/>
        </p:nvSpPr>
        <p:spPr>
          <a:xfrm>
            <a:off x="7392596" y="6005387"/>
            <a:ext cx="2665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图</a:t>
            </a:r>
            <a:r>
              <a:rPr lang="en-US" altLang="zh-CN" dirty="0"/>
              <a:t>2-2 </a:t>
            </a:r>
            <a:r>
              <a:rPr lang="zh-CN" altLang="en-US" dirty="0"/>
              <a:t>左腿工作空间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F03AFFD-2EE8-47DB-82B5-F0D42812E045}"/>
              </a:ext>
            </a:extLst>
          </p:cNvPr>
          <p:cNvSpPr txBox="1"/>
          <p:nvPr/>
        </p:nvSpPr>
        <p:spPr>
          <a:xfrm>
            <a:off x="1638484" y="6005387"/>
            <a:ext cx="3223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zh-CN" dirty="0"/>
              <a:t>图</a:t>
            </a:r>
            <a:r>
              <a:rPr lang="en-US" altLang="zh-CN" dirty="0"/>
              <a:t>2-2 </a:t>
            </a:r>
            <a:r>
              <a:rPr lang="zh-CN" altLang="en-US" dirty="0"/>
              <a:t>双足机器人运动学模型图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911A6E1-9F64-45D4-81AF-BD8B3EF193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9"/>
          <a:stretch/>
        </p:blipFill>
        <p:spPr>
          <a:xfrm>
            <a:off x="1372852" y="2067832"/>
            <a:ext cx="3929340" cy="3956178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6783225-D624-4E09-A578-C1023A1C2E68}"/>
              </a:ext>
            </a:extLst>
          </p:cNvPr>
          <p:cNvSpPr/>
          <p:nvPr/>
        </p:nvSpPr>
        <p:spPr>
          <a:xfrm>
            <a:off x="380438" y="1606139"/>
            <a:ext cx="986855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1600" dirty="0">
                <a:cs typeface="Times New Roman" panose="02020603050405020304" pitchFamily="18" charset="0"/>
              </a:rPr>
              <a:t>在各个关节的相应取值范围内随机遍历取值，其末端点的随机值集合就构成机器人的工作空间。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1847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13139-B617-803D-E915-ED81B66F86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E58D690F-20F3-C6C4-A510-4DFEF1971251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D2A3078-1582-34C3-9828-DA3B3DAA7F35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0C4E279-AAED-8E4B-908B-6C9581F11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49CAA249-BF3F-3DAE-EE6E-AAD25FF1ECCA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D652F4B-CF3E-8380-B7A4-981FEF4C3557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双足机器人运动学理论分析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553187-7456-4889-10BC-20E06AB8D82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550" y="3462306"/>
            <a:ext cx="3600000" cy="27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527F0FE-064F-8A21-1CDB-159801B479A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30" y="3485231"/>
            <a:ext cx="3600000" cy="270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B541DF7-9286-487D-45EF-FBE0A452642F}"/>
              </a:ext>
            </a:extLst>
          </p:cNvPr>
          <p:cNvSpPr txBox="1"/>
          <p:nvPr/>
        </p:nvSpPr>
        <p:spPr>
          <a:xfrm>
            <a:off x="380438" y="1026126"/>
            <a:ext cx="46284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运动空间分析</a:t>
            </a:r>
            <a:r>
              <a:rPr lang="en-US" altLang="zh-CN" sz="2400" b="1" dirty="0">
                <a:solidFill>
                  <a:srgbClr val="8B001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8B001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基于蒙特卡洛法</a:t>
            </a:r>
            <a:r>
              <a:rPr lang="en-US" altLang="zh-CN" sz="2400" b="1" dirty="0">
                <a:solidFill>
                  <a:srgbClr val="8B001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en-US" sz="2400" b="1" dirty="0"/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99C1228-3D0E-F0C0-04E3-400C4E16B5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50367" y="2695530"/>
          <a:ext cx="3284537" cy="33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3276360" imgH="330120" progId="Equation.DSMT4">
                  <p:embed/>
                </p:oleObj>
              </mc:Choice>
              <mc:Fallback>
                <p:oleObj name="Equation" r:id="rId6" imgW="3276360" imgH="330120" progId="Equation.DSMT4">
                  <p:embed/>
                  <p:pic>
                    <p:nvPicPr>
                      <p:cNvPr id="52" name="对象 51">
                        <a:extLst>
                          <a:ext uri="{FF2B5EF4-FFF2-40B4-BE49-F238E27FC236}">
                            <a16:creationId xmlns:a16="http://schemas.microsoft.com/office/drawing/2014/main" id="{48BCEDA2-5A1F-4D1C-BF05-FB23F5F306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0367" y="2695530"/>
                        <a:ext cx="3284537" cy="334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>
            <a:extLst>
              <a:ext uri="{FF2B5EF4-FFF2-40B4-BE49-F238E27FC236}">
                <a16:creationId xmlns:a16="http://schemas.microsoft.com/office/drawing/2014/main" id="{3FEFD7F2-6765-0378-E4D1-1266816969FB}"/>
              </a:ext>
            </a:extLst>
          </p:cNvPr>
          <p:cNvSpPr/>
          <p:nvPr/>
        </p:nvSpPr>
        <p:spPr>
          <a:xfrm>
            <a:off x="8596772" y="4189897"/>
            <a:ext cx="1391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取</a:t>
            </a:r>
            <a:r>
              <a:rPr kumimoji="0" lang="en-US" altLang="zh-CN" sz="1800" b="0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N 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= 30000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02459E3-0AE3-9302-F846-24AD48C1EB6A}"/>
              </a:ext>
            </a:extLst>
          </p:cNvPr>
          <p:cNvSpPr/>
          <p:nvPr/>
        </p:nvSpPr>
        <p:spPr>
          <a:xfrm>
            <a:off x="8094998" y="4747968"/>
            <a:ext cx="2621663" cy="1707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左腿</a:t>
            </a:r>
            <a:r>
              <a:rPr lang="zh-CN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的工作空间为</a:t>
            </a:r>
            <a:r>
              <a:rPr kumimoji="0" lang="zh-CN" altLang="en-US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-536mm</a:t>
            </a:r>
            <a:r>
              <a:rPr kumimoji="0" lang="en-US" altLang="zh-CN" sz="1800" b="0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518mm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-660.7mm</a:t>
            </a:r>
            <a:r>
              <a:rPr kumimoji="0" lang="en-US" altLang="zh-CN" sz="1800" b="0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366.5mm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-553mm 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1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z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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</a:t>
            </a:r>
            <a:r>
              <a:rPr lang="en-US" altLang="zh-CN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217.5</a:t>
            </a: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mm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BE8FF605-FCD0-91B3-0785-A6E97D5B601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61508" y="3218248"/>
          <a:ext cx="1014412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02960" imgH="266400" progId="Equation.DSMT4">
                  <p:embed/>
                </p:oleObj>
              </mc:Choice>
              <mc:Fallback>
                <p:oleObj name="Equation" r:id="rId8" imgW="1002960" imgH="266400" progId="Equation.DSMT4">
                  <p:embed/>
                  <p:pic>
                    <p:nvPicPr>
                      <p:cNvPr id="55" name="对象 54">
                        <a:extLst>
                          <a:ext uri="{FF2B5EF4-FFF2-40B4-BE49-F238E27FC236}">
                            <a16:creationId xmlns:a16="http://schemas.microsoft.com/office/drawing/2014/main" id="{00FA43F5-F92C-40C5-8DB9-E5EA69B0A0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1508" y="3218248"/>
                        <a:ext cx="1014412" cy="249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矩形 17">
            <a:extLst>
              <a:ext uri="{FF2B5EF4-FFF2-40B4-BE49-F238E27FC236}">
                <a16:creationId xmlns:a16="http://schemas.microsoft.com/office/drawing/2014/main" id="{EC560276-1A7C-0EF1-76F2-D17B75B077B6}"/>
              </a:ext>
            </a:extLst>
          </p:cNvPr>
          <p:cNvSpPr/>
          <p:nvPr/>
        </p:nvSpPr>
        <p:spPr>
          <a:xfrm>
            <a:off x="8875920" y="315820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宋体" panose="02010600030101010101" pitchFamily="2" charset="-122"/>
                <a:cs typeface="Times New Roman" panose="02020603050405020304" pitchFamily="18" charset="0"/>
              </a:rPr>
              <a:t>为生成一系列位于</a:t>
            </a:r>
            <a:endParaRPr kumimoji="0" lang="en-US" altLang="zh-CN" sz="18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E37FB8-8A27-6D0B-9453-B9563656D4FD}"/>
              </a:ext>
            </a:extLst>
          </p:cNvPr>
          <p:cNvSpPr/>
          <p:nvPr/>
        </p:nvSpPr>
        <p:spPr>
          <a:xfrm>
            <a:off x="8088395" y="3587580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(0, 1)</a:t>
            </a:r>
            <a:r>
              <a:rPr kumimoji="0" lang="zh-CN" altLang="zh-CN" sz="18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之间的伪随机数。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7B01D8B-6F25-C24A-7897-81197F2F0486}"/>
              </a:ext>
            </a:extLst>
          </p:cNvPr>
          <p:cNvSpPr txBox="1"/>
          <p:nvPr/>
        </p:nvSpPr>
        <p:spPr>
          <a:xfrm>
            <a:off x="7991590" y="799780"/>
            <a:ext cx="2725072" cy="16775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随机关节运动角度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代入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D-H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运动学方程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</a:rPr>
              <a:t>末端坐标系空间原点位置</a:t>
            </a:r>
          </a:p>
        </p:txBody>
      </p:sp>
      <p:sp>
        <p:nvSpPr>
          <p:cNvPr id="21" name="箭头: 下 20">
            <a:extLst>
              <a:ext uri="{FF2B5EF4-FFF2-40B4-BE49-F238E27FC236}">
                <a16:creationId xmlns:a16="http://schemas.microsoft.com/office/drawing/2014/main" id="{49AB356D-1054-4E7E-8DB7-12B9EA533563}"/>
              </a:ext>
            </a:extLst>
          </p:cNvPr>
          <p:cNvSpPr/>
          <p:nvPr/>
        </p:nvSpPr>
        <p:spPr>
          <a:xfrm>
            <a:off x="8949764" y="1332928"/>
            <a:ext cx="171450" cy="228546"/>
          </a:xfrm>
          <a:prstGeom prst="downArrow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A67910A5-F0CE-C830-D147-35AF015300BC}"/>
              </a:ext>
            </a:extLst>
          </p:cNvPr>
          <p:cNvSpPr/>
          <p:nvPr/>
        </p:nvSpPr>
        <p:spPr>
          <a:xfrm>
            <a:off x="8938895" y="1881474"/>
            <a:ext cx="171450" cy="228546"/>
          </a:xfrm>
          <a:prstGeom prst="downArrow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356D9B1-2861-B85D-D143-CFDB2A31CFEB}"/>
              </a:ext>
            </a:extLst>
          </p:cNvPr>
          <p:cNvSpPr txBox="1"/>
          <p:nvPr/>
        </p:nvSpPr>
        <p:spPr>
          <a:xfrm>
            <a:off x="1727542" y="3555981"/>
            <a:ext cx="147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(a)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三维视图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C3D2CF2-0C52-ACA4-2220-18998ACC10C1}"/>
              </a:ext>
            </a:extLst>
          </p:cNvPr>
          <p:cNvSpPr txBox="1"/>
          <p:nvPr/>
        </p:nvSpPr>
        <p:spPr>
          <a:xfrm>
            <a:off x="1757840" y="5750610"/>
            <a:ext cx="147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(c) </a:t>
            </a:r>
            <a:r>
              <a:rPr kumimoji="0" lang="en-US" altLang="zh-CN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yoz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平面视图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C1B181A0-5A39-B14E-5148-C0B1AA54BA73}"/>
              </a:ext>
            </a:extLst>
          </p:cNvPr>
          <p:cNvSpPr txBox="1"/>
          <p:nvPr/>
        </p:nvSpPr>
        <p:spPr>
          <a:xfrm>
            <a:off x="5115679" y="5761829"/>
            <a:ext cx="147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(d) </a:t>
            </a:r>
            <a:r>
              <a:rPr kumimoji="0" lang="en-US" altLang="zh-CN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xoz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平面视图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E1A9F1D-25F0-0EC2-695C-786AE2312FF7}"/>
              </a:ext>
            </a:extLst>
          </p:cNvPr>
          <p:cNvSpPr txBox="1"/>
          <p:nvPr/>
        </p:nvSpPr>
        <p:spPr>
          <a:xfrm>
            <a:off x="5115679" y="3589731"/>
            <a:ext cx="14705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(b) </a:t>
            </a:r>
            <a:r>
              <a:rPr kumimoji="0" lang="en-US" altLang="zh-CN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xoy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平面视图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EC70D49-43B3-5B64-4EE4-E3A292394F7D}"/>
              </a:ext>
            </a:extLst>
          </p:cNvPr>
          <p:cNvSpPr txBox="1"/>
          <p:nvPr/>
        </p:nvSpPr>
        <p:spPr>
          <a:xfrm>
            <a:off x="2660513" y="6024146"/>
            <a:ext cx="29252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3-1 </a:t>
            </a:r>
            <a:r>
              <a:rPr lang="zh-CN" altLang="en-US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左腿</a:t>
            </a:r>
            <a:r>
              <a:rPr lang="zh-CN" altLang="zh-CN" sz="1600" dirty="0">
                <a:solidFill>
                  <a:prstClr val="black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工作空间仿真图</a:t>
            </a:r>
            <a:endParaRPr lang="zh-CN" altLang="en-US" sz="1600" dirty="0">
              <a:solidFill>
                <a:prstClr val="black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5C6D5504-D7FF-9DDD-C632-33763B2315F8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30" y="1487791"/>
            <a:ext cx="2880000" cy="2160000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87F73F4-0040-2F92-03AC-7BBB10B639E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836" y="1475803"/>
            <a:ext cx="3600000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8260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</a:t>
            </a:r>
            <a:r>
              <a:rPr lang="en-US" altLang="zh-CN" sz="3600" spc="150" dirty="0">
                <a:solidFill>
                  <a:srgbClr val="595959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0" y="2961840"/>
            <a:ext cx="60136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动力学建模与推导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E43A5F-7896-4E7A-8535-4C41972BD98C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D75BEF3-1E86-43C1-9795-9558FE2422F9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F72A68BC-1A02-43F4-AEA7-1567761BF5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958EFADE-ADE5-495A-A57C-70E8B1E4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429459E1-C3E4-43F6-9B10-D6154C474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7B922557-A341-43A9-9BAA-8EC4B23F7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F6552669-C119-45C7-8889-E15BAAB01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042EABF4-5FD5-4823-A2D5-8BE12DAA9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CFEC696A-E756-4B78-8380-BC4D2E5CA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F65AF728-36DD-4250-9939-B5B60A51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1B8C579F-E2C6-4257-BD75-244D30DF6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id="{362E7BED-555E-4672-91F0-3772EC8EC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D88A1308-DBCB-412E-AC8B-714CF83E2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id="{8586398E-F0C8-43FF-B12B-6AD7DA91C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97F3FC30-61BF-403B-B2A0-11D442043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A82142A1-935B-44CA-8557-39E4786A8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5CE41EC3-0A0D-46FE-8800-358C28A6C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FF660265-D69E-4C14-8DAE-474D332E5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B9D011C-BB2E-435E-8CFC-8F7B37D67FD7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B569EF18-2982-47A9-A7CA-E8045BA2E5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F35B614A-6412-4F1A-8C1E-0A6D24345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C02EBC3A-E3C2-4F6D-A0BA-B92268860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7FFD34FB-F660-47EB-BF1C-336853E54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E09D05C3-AF8E-4D48-BC84-C1B36AFE9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EC942E72-CDDF-47AE-A4AC-3BEFCCB08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566F96D4-870F-42E9-A601-A07837254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6">
                <a:extLst>
                  <a:ext uri="{FF2B5EF4-FFF2-40B4-BE49-F238E27FC236}">
                    <a16:creationId xmlns:a16="http://schemas.microsoft.com/office/drawing/2014/main" id="{B6A0629A-EA91-4FF1-89DE-2246CD1F4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F951B2AE-A391-4ADF-9333-B24EE6F79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39C855A7-869C-43DD-AA04-9CF536F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BBC87B93-26E2-423F-9940-32A02487B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4F1B4E19-F798-4D05-9467-690831EF4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309D4C0-7EAD-4D49-9C2E-5C0EC9CDB333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B14AFCB7-FA92-4CC7-9960-100B39F4E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ABFA2F23-9EEE-416E-8CE4-6480D5D84D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59905DA2-C564-401D-BB3C-BCADEAF86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4">
                <a:extLst>
                  <a:ext uri="{FF2B5EF4-FFF2-40B4-BE49-F238E27FC236}">
                    <a16:creationId xmlns:a16="http://schemas.microsoft.com/office/drawing/2014/main" id="{3DED79E0-5F1C-4A8A-9EC3-6B8865C42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5">
                <a:extLst>
                  <a:ext uri="{FF2B5EF4-FFF2-40B4-BE49-F238E27FC236}">
                    <a16:creationId xmlns:a16="http://schemas.microsoft.com/office/drawing/2014/main" id="{082F9CBF-8FCF-48A7-94AB-B1D9803FB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6">
                <a:extLst>
                  <a:ext uri="{FF2B5EF4-FFF2-40B4-BE49-F238E27FC236}">
                    <a16:creationId xmlns:a16="http://schemas.microsoft.com/office/drawing/2014/main" id="{8C73118C-6384-4B23-B518-0B789401C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7">
                <a:extLst>
                  <a:ext uri="{FF2B5EF4-FFF2-40B4-BE49-F238E27FC236}">
                    <a16:creationId xmlns:a16="http://schemas.microsoft.com/office/drawing/2014/main" id="{4EF9D537-1365-4453-B8E2-2FBC585DA8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2BCEF9BA-5430-40C4-9D83-78CE3A4AA8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D5B3CA08-DA8A-42ED-8710-F5944D85C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0">
                <a:extLst>
                  <a:ext uri="{FF2B5EF4-FFF2-40B4-BE49-F238E27FC236}">
                    <a16:creationId xmlns:a16="http://schemas.microsoft.com/office/drawing/2014/main" id="{B315F1C0-4769-4896-9BAD-B249BBD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1">
                <a:extLst>
                  <a:ext uri="{FF2B5EF4-FFF2-40B4-BE49-F238E27FC236}">
                    <a16:creationId xmlns:a16="http://schemas.microsoft.com/office/drawing/2014/main" id="{8000EF92-BC4C-4EEA-A26B-472BF46A5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2">
                <a:extLst>
                  <a:ext uri="{FF2B5EF4-FFF2-40B4-BE49-F238E27FC236}">
                    <a16:creationId xmlns:a16="http://schemas.microsoft.com/office/drawing/2014/main" id="{B60B0193-DB4F-41A8-B4BC-7192B6DA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3">
                <a:extLst>
                  <a:ext uri="{FF2B5EF4-FFF2-40B4-BE49-F238E27FC236}">
                    <a16:creationId xmlns:a16="http://schemas.microsoft.com/office/drawing/2014/main" id="{3760C39C-92D3-428B-A76D-5D144C2A9D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4">
                <a:extLst>
                  <a:ext uri="{FF2B5EF4-FFF2-40B4-BE49-F238E27FC236}">
                    <a16:creationId xmlns:a16="http://schemas.microsoft.com/office/drawing/2014/main" id="{AA3F781A-E4E5-49F7-9072-D3DB6E1F4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55">
                <a:extLst>
                  <a:ext uri="{FF2B5EF4-FFF2-40B4-BE49-F238E27FC236}">
                    <a16:creationId xmlns:a16="http://schemas.microsoft.com/office/drawing/2014/main" id="{B1A7CCED-1936-4BDE-A749-9E8AEFA2A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56">
                <a:extLst>
                  <a:ext uri="{FF2B5EF4-FFF2-40B4-BE49-F238E27FC236}">
                    <a16:creationId xmlns:a16="http://schemas.microsoft.com/office/drawing/2014/main" id="{DB3D9C23-95A2-4BC7-B1DE-D2C10C8CE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7">
                <a:extLst>
                  <a:ext uri="{FF2B5EF4-FFF2-40B4-BE49-F238E27FC236}">
                    <a16:creationId xmlns:a16="http://schemas.microsoft.com/office/drawing/2014/main" id="{A311B116-4671-44FE-90B7-FFA8723E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58">
                <a:extLst>
                  <a:ext uri="{FF2B5EF4-FFF2-40B4-BE49-F238E27FC236}">
                    <a16:creationId xmlns:a16="http://schemas.microsoft.com/office/drawing/2014/main" id="{C85B71DA-0032-4E0A-AE29-248B62EC7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59">
                <a:extLst>
                  <a:ext uri="{FF2B5EF4-FFF2-40B4-BE49-F238E27FC236}">
                    <a16:creationId xmlns:a16="http://schemas.microsoft.com/office/drawing/2014/main" id="{D227E631-A54F-4C17-ABA0-ACBE943D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76705444-03A9-419B-96FF-15ADD6C93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61">
                <a:extLst>
                  <a:ext uri="{FF2B5EF4-FFF2-40B4-BE49-F238E27FC236}">
                    <a16:creationId xmlns:a16="http://schemas.microsoft.com/office/drawing/2014/main" id="{31EED31B-7C8B-436C-947C-8C90C6BE5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33AD6C8D-5D1A-4A45-8FE0-D6F6DC1DA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71">
                <a:extLst>
                  <a:ext uri="{FF2B5EF4-FFF2-40B4-BE49-F238E27FC236}">
                    <a16:creationId xmlns:a16="http://schemas.microsoft.com/office/drawing/2014/main" id="{1CF60749-8B36-4783-B0C4-0480E9A2B7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C5A563E-95A7-46F5-965A-9C712E07AFF0}"/>
              </a:ext>
            </a:extLst>
          </p:cNvPr>
          <p:cNvSpPr/>
          <p:nvPr/>
        </p:nvSpPr>
        <p:spPr>
          <a:xfrm>
            <a:off x="1514931" y="3910893"/>
            <a:ext cx="601362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0" i="0" dirty="0">
                <a:solidFill>
                  <a:srgbClr val="71777D"/>
                </a:solidFill>
                <a:effectLst/>
                <a:latin typeface="Arial" panose="020B0604020202020204" pitchFamily="34" charset="0"/>
              </a:rPr>
              <a:t>Dynamic Modeling and Derivation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1760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89ACC5BA-3C5A-58EE-A0A8-3283E5C5D82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F486F4-5C64-8E38-3635-819EFFE2613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13004" y="1356862"/>
            <a:ext cx="102731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b="1" dirty="0"/>
              <a:t>定义广义坐标 </a:t>
            </a:r>
            <a:endParaRPr lang="en-US" altLang="zh-CN" b="1" dirty="0"/>
          </a:p>
          <a:p>
            <a:pPr>
              <a:buFont typeface="+mj-lt"/>
              <a:buAutoNum type="arabicPeriod"/>
            </a:pPr>
            <a:endParaRPr lang="en-US" altLang="zh-CN" b="1" dirty="0"/>
          </a:p>
          <a:p>
            <a:pPr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求系统中各刚体的动能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求系统中各刚体的势能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buFont typeface="+mj-lt"/>
              <a:buAutoNum type="arabicPeriod"/>
            </a:pP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根据拉格朗日方程的形式，列写系统的动力学方程</a:t>
            </a:r>
            <a:endParaRPr lang="en-US" altLang="zh-CN" b="1" dirty="0"/>
          </a:p>
          <a:p>
            <a:pPr>
              <a:buFont typeface="+mj-lt"/>
              <a:buAutoNum type="arabicPeriod"/>
            </a:pPr>
            <a:endParaRPr lang="en-US" altLang="zh-CN" b="1" dirty="0"/>
          </a:p>
          <a:p>
            <a:pPr>
              <a:buFont typeface="+mj-lt"/>
              <a:buAutoNum type="arabicPeriod"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700046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BE8B9-65F6-4396-0A22-CE75A57B5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FE6411F-4D8E-54A9-2401-253736CF63CF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3B11216-4DDB-5790-231C-3678CE407127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79C3528-B17D-6010-9218-698021E9E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CD2AF892-21F9-2A1F-C942-1420880D7EFC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939493-C7AD-845E-7C7B-39E5B484CA70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E2B2DC5A-E75F-1EE3-D1E1-E59AFCCF0B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sp>
        <p:nvSpPr>
          <p:cNvPr id="9" name="圆角矩形 17">
            <a:extLst>
              <a:ext uri="{FF2B5EF4-FFF2-40B4-BE49-F238E27FC236}">
                <a16:creationId xmlns:a16="http://schemas.microsoft.com/office/drawing/2014/main" id="{13B95F72-48CE-8933-0E0F-D9EAB130DB3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84506" y="1136905"/>
            <a:ext cx="2272427" cy="5883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定义广义坐标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D89E8DD-4F4A-B953-A7AA-178AE2A7F790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44398" y="2020336"/>
            <a:ext cx="10542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在本章的刚体动力学建模中，为了简化计算，我们只考虑机器人下肢的平移和旋转运动，且忽略它在冠状面和横截面上的运动。在上述简化下的机器人广义坐标共</a:t>
            </a:r>
            <a:r>
              <a:rPr lang="en-US" altLang="zh-CN" b="1" dirty="0"/>
              <a:t>9</a:t>
            </a:r>
            <a:r>
              <a:rPr lang="zh-CN" altLang="en-US" b="1" dirty="0"/>
              <a:t>个，分别为：</a:t>
            </a:r>
            <a:endParaRPr lang="en-US" altLang="zh-CN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C6558A0-7877-0F94-18B9-21F90B22A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645" y="3708277"/>
            <a:ext cx="5443890" cy="130827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E1C42E4-E068-F4B9-5FB0-BE225144FFED}"/>
              </a:ext>
            </a:extLst>
          </p:cNvPr>
          <p:cNvSpPr txBox="1"/>
          <p:nvPr/>
        </p:nvSpPr>
        <p:spPr>
          <a:xfrm>
            <a:off x="6096000" y="269649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6 </a:t>
            </a:r>
            <a:r>
              <a:rPr lang="zh-CN" altLang="en-US" dirty="0"/>
              <a:t>个设计机器人本体运动的广义坐标，描述机器人下肢髋、膝、踝的旋转运动：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FB5EB8A-D623-069C-4F26-0F30BE8D9074}"/>
              </a:ext>
            </a:extLst>
          </p:cNvPr>
          <p:cNvSpPr txBox="1"/>
          <p:nvPr/>
        </p:nvSpPr>
        <p:spPr>
          <a:xfrm>
            <a:off x="399645" y="2973494"/>
            <a:ext cx="5368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个全局广义坐标，描述机器人与世界坐标系的关系：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3BDB8E8-053E-ABAC-CDAC-F2381637F7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700" y="3264183"/>
            <a:ext cx="5712027" cy="3593817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7967070C-C1F9-27D3-044B-72E92DECA072}"/>
              </a:ext>
            </a:extLst>
          </p:cNvPr>
          <p:cNvSpPr/>
          <p:nvPr/>
        </p:nvSpPr>
        <p:spPr>
          <a:xfrm>
            <a:off x="399645" y="2849880"/>
            <a:ext cx="5505855" cy="228286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A57EE5C-6A62-0DCA-2616-C20ED149E3F1}"/>
              </a:ext>
            </a:extLst>
          </p:cNvPr>
          <p:cNvSpPr/>
          <p:nvPr/>
        </p:nvSpPr>
        <p:spPr>
          <a:xfrm>
            <a:off x="5987224" y="2650070"/>
            <a:ext cx="6096000" cy="412411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03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4B42E-4ABD-FEF8-F385-AC1C2A83F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9ABCE139-9D39-E11F-226C-22096AFEAAD2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9F5AC1D-3CD5-E12F-D6FD-EBB6E8416217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605BBE2-6A91-3FD9-31D9-9623601D0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87EA030A-431C-C415-418C-74B7F270B1AA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3E6609-F796-0C27-87B7-558CEA02D522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4702A470-410E-5121-9984-A70A8E1C3DC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618BDF8-493C-5130-AFDC-EA05B942E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20" y="1102042"/>
            <a:ext cx="102108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36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F9716E0-40FA-6180-3B0B-E82C099E13C4}"/>
              </a:ext>
            </a:extLst>
          </p:cNvPr>
          <p:cNvGrpSpPr/>
          <p:nvPr/>
        </p:nvGrpSpPr>
        <p:grpSpPr>
          <a:xfrm>
            <a:off x="5594816" y="1070741"/>
            <a:ext cx="5670937" cy="712790"/>
            <a:chOff x="5459350" y="1135207"/>
            <a:chExt cx="5670937" cy="712790"/>
          </a:xfrm>
        </p:grpSpPr>
        <p:sp>
          <p:nvSpPr>
            <p:cNvPr id="5" name="文本框 81">
              <a:extLst>
                <a:ext uri="{FF2B5EF4-FFF2-40B4-BE49-F238E27FC236}">
                  <a16:creationId xmlns:a16="http://schemas.microsoft.com/office/drawing/2014/main" id="{E3698ACC-14B3-B43B-4B84-4541631AEB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73890" y="1230028"/>
              <a:ext cx="350036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solidFill>
                    <a:srgbClr val="9A0001"/>
                  </a:solidFill>
                  <a:latin typeface="微软雅黑" pitchFamily="34" charset="-122"/>
                  <a:ea typeface="微软雅黑" pitchFamily="34" charset="-122"/>
                </a:rPr>
                <a:t>机械结构设计与仿真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AA4DDFD2-5603-14D5-6BE0-E2017A3FFC67}"/>
                </a:ext>
              </a:extLst>
            </p:cNvPr>
            <p:cNvSpPr/>
            <p:nvPr/>
          </p:nvSpPr>
          <p:spPr bwMode="auto">
            <a:xfrm>
              <a:off x="6342001" y="1135207"/>
              <a:ext cx="4788286" cy="712788"/>
            </a:xfrm>
            <a:prstGeom prst="rect">
              <a:avLst/>
            </a:prstGeom>
            <a:noFill/>
            <a:ln w="25400"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930355E-BB0E-F105-9CE5-59FE214053D6}"/>
                </a:ext>
              </a:extLst>
            </p:cNvPr>
            <p:cNvCxnSpPr/>
            <p:nvPr/>
          </p:nvCxnSpPr>
          <p:spPr bwMode="auto">
            <a:xfrm flipH="1">
              <a:off x="7207189" y="1135209"/>
              <a:ext cx="12700" cy="712788"/>
            </a:xfrm>
            <a:prstGeom prst="line">
              <a:avLst/>
            </a:prstGeom>
            <a:ln w="25400">
              <a:solidFill>
                <a:srgbClr val="9A000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6E027D3E-BD8C-E7C8-9285-CED72B915DB9}"/>
                </a:ext>
              </a:extLst>
            </p:cNvPr>
            <p:cNvSpPr/>
            <p:nvPr/>
          </p:nvSpPr>
          <p:spPr bwMode="auto">
            <a:xfrm>
              <a:off x="5562539" y="1135209"/>
              <a:ext cx="712788" cy="712788"/>
            </a:xfrm>
            <a:prstGeom prst="rect">
              <a:avLst/>
            </a:prstGeom>
            <a:noFill/>
            <a:ln w="25400"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文本框 86">
              <a:extLst>
                <a:ext uri="{FF2B5EF4-FFF2-40B4-BE49-F238E27FC236}">
                  <a16:creationId xmlns:a16="http://schemas.microsoft.com/office/drawing/2014/main" id="{15DD1579-4ABC-AF05-BEB7-A09F599289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9350" y="1168478"/>
              <a:ext cx="919442" cy="646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9A0001"/>
                  </a:solidFill>
                  <a:latin typeface="Impact" pitchFamily="34" charset="0"/>
                </a:rPr>
                <a:t>1</a:t>
              </a:r>
              <a:endParaRPr lang="zh-CN" altLang="en-US" sz="3600" dirty="0">
                <a:solidFill>
                  <a:srgbClr val="9A0001"/>
                </a:solidFill>
                <a:latin typeface="Impact" pitchFamily="34" charset="0"/>
              </a:endParaRPr>
            </a:p>
          </p:txBody>
        </p:sp>
        <p:sp>
          <p:nvSpPr>
            <p:cNvPr id="10" name="Freeform 71">
              <a:extLst>
                <a:ext uri="{FF2B5EF4-FFF2-40B4-BE49-F238E27FC236}">
                  <a16:creationId xmlns:a16="http://schemas.microsoft.com/office/drawing/2014/main" id="{6B05AEC4-7B5E-0046-339D-84C837496A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4402" y="1220934"/>
              <a:ext cx="511175" cy="541338"/>
            </a:xfrm>
            <a:custGeom>
              <a:avLst/>
              <a:gdLst>
                <a:gd name="T0" fmla="*/ 170 w 222"/>
                <a:gd name="T1" fmla="*/ 29 h 235"/>
                <a:gd name="T2" fmla="*/ 182 w 222"/>
                <a:gd name="T3" fmla="*/ 7 h 235"/>
                <a:gd name="T4" fmla="*/ 151 w 222"/>
                <a:gd name="T5" fmla="*/ 19 h 235"/>
                <a:gd name="T6" fmla="*/ 7 w 222"/>
                <a:gd name="T7" fmla="*/ 159 h 235"/>
                <a:gd name="T8" fmla="*/ 31 w 222"/>
                <a:gd name="T9" fmla="*/ 223 h 235"/>
                <a:gd name="T10" fmla="*/ 31 w 222"/>
                <a:gd name="T11" fmla="*/ 171 h 235"/>
                <a:gd name="T12" fmla="*/ 109 w 222"/>
                <a:gd name="T13" fmla="*/ 114 h 235"/>
                <a:gd name="T14" fmla="*/ 116 w 222"/>
                <a:gd name="T15" fmla="*/ 93 h 235"/>
                <a:gd name="T16" fmla="*/ 87 w 222"/>
                <a:gd name="T17" fmla="*/ 104 h 235"/>
                <a:gd name="T18" fmla="*/ 76 w 222"/>
                <a:gd name="T19" fmla="*/ 100 h 235"/>
                <a:gd name="T20" fmla="*/ 116 w 222"/>
                <a:gd name="T21" fmla="*/ 83 h 235"/>
                <a:gd name="T22" fmla="*/ 132 w 222"/>
                <a:gd name="T23" fmla="*/ 90 h 235"/>
                <a:gd name="T24" fmla="*/ 132 w 222"/>
                <a:gd name="T25" fmla="*/ 19 h 235"/>
                <a:gd name="T26" fmla="*/ 180 w 222"/>
                <a:gd name="T27" fmla="*/ 0 h 235"/>
                <a:gd name="T28" fmla="*/ 182 w 222"/>
                <a:gd name="T29" fmla="*/ 0 h 235"/>
                <a:gd name="T30" fmla="*/ 222 w 222"/>
                <a:gd name="T31" fmla="*/ 19 h 235"/>
                <a:gd name="T32" fmla="*/ 173 w 222"/>
                <a:gd name="T33" fmla="*/ 187 h 235"/>
                <a:gd name="T34" fmla="*/ 158 w 222"/>
                <a:gd name="T35" fmla="*/ 180 h 235"/>
                <a:gd name="T36" fmla="*/ 106 w 222"/>
                <a:gd name="T37" fmla="*/ 211 h 235"/>
                <a:gd name="T38" fmla="*/ 90 w 222"/>
                <a:gd name="T39" fmla="*/ 201 h 235"/>
                <a:gd name="T40" fmla="*/ 38 w 222"/>
                <a:gd name="T41" fmla="*/ 235 h 235"/>
                <a:gd name="T42" fmla="*/ 2 w 222"/>
                <a:gd name="T43" fmla="*/ 218 h 235"/>
                <a:gd name="T44" fmla="*/ 0 w 222"/>
                <a:gd name="T45" fmla="*/ 213 h 235"/>
                <a:gd name="T46" fmla="*/ 0 w 222"/>
                <a:gd name="T47" fmla="*/ 147 h 235"/>
                <a:gd name="T48" fmla="*/ 47 w 222"/>
                <a:gd name="T49" fmla="*/ 128 h 235"/>
                <a:gd name="T50" fmla="*/ 50 w 222"/>
                <a:gd name="T51" fmla="*/ 128 h 235"/>
                <a:gd name="T52" fmla="*/ 90 w 222"/>
                <a:gd name="T53" fmla="*/ 147 h 235"/>
                <a:gd name="T54" fmla="*/ 99 w 222"/>
                <a:gd name="T55" fmla="*/ 199 h 235"/>
                <a:gd name="T56" fmla="*/ 76 w 222"/>
                <a:gd name="T57" fmla="*/ 114 h 235"/>
                <a:gd name="T58" fmla="*/ 68 w 222"/>
                <a:gd name="T59" fmla="*/ 138 h 235"/>
                <a:gd name="T60" fmla="*/ 68 w 222"/>
                <a:gd name="T61" fmla="*/ 102 h 235"/>
                <a:gd name="T62" fmla="*/ 139 w 222"/>
                <a:gd name="T63" fmla="*/ 95 h 235"/>
                <a:gd name="T64" fmla="*/ 158 w 222"/>
                <a:gd name="T65" fmla="*/ 102 h 235"/>
                <a:gd name="T66" fmla="*/ 165 w 222"/>
                <a:gd name="T67" fmla="*/ 175 h 235"/>
                <a:gd name="T68" fmla="*/ 139 w 222"/>
                <a:gd name="T69" fmla="*/ 31 h 235"/>
                <a:gd name="T70" fmla="*/ 139 w 222"/>
                <a:gd name="T71" fmla="*/ 95 h 235"/>
                <a:gd name="T72" fmla="*/ 38 w 222"/>
                <a:gd name="T73" fmla="*/ 159 h 235"/>
                <a:gd name="T74" fmla="*/ 47 w 222"/>
                <a:gd name="T75" fmla="*/ 138 h 235"/>
                <a:gd name="T76" fmla="*/ 19 w 222"/>
                <a:gd name="T77" fmla="*/ 149 h 235"/>
                <a:gd name="T78" fmla="*/ 173 w 222"/>
                <a:gd name="T79" fmla="*/ 36 h 235"/>
                <a:gd name="T80" fmla="*/ 173 w 222"/>
                <a:gd name="T81" fmla="*/ 3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2" h="235">
                  <a:moveTo>
                    <a:pt x="151" y="19"/>
                  </a:moveTo>
                  <a:lnTo>
                    <a:pt x="170" y="29"/>
                  </a:lnTo>
                  <a:lnTo>
                    <a:pt x="203" y="19"/>
                  </a:lnTo>
                  <a:lnTo>
                    <a:pt x="182" y="7"/>
                  </a:lnTo>
                  <a:lnTo>
                    <a:pt x="151" y="19"/>
                  </a:lnTo>
                  <a:lnTo>
                    <a:pt x="151" y="19"/>
                  </a:lnTo>
                  <a:close/>
                  <a:moveTo>
                    <a:pt x="31" y="171"/>
                  </a:moveTo>
                  <a:lnTo>
                    <a:pt x="7" y="159"/>
                  </a:lnTo>
                  <a:lnTo>
                    <a:pt x="7" y="211"/>
                  </a:lnTo>
                  <a:lnTo>
                    <a:pt x="31" y="223"/>
                  </a:lnTo>
                  <a:lnTo>
                    <a:pt x="31" y="171"/>
                  </a:lnTo>
                  <a:lnTo>
                    <a:pt x="31" y="171"/>
                  </a:lnTo>
                  <a:close/>
                  <a:moveTo>
                    <a:pt x="87" y="104"/>
                  </a:moveTo>
                  <a:lnTo>
                    <a:pt x="109" y="114"/>
                  </a:lnTo>
                  <a:lnTo>
                    <a:pt x="137" y="102"/>
                  </a:lnTo>
                  <a:lnTo>
                    <a:pt x="116" y="93"/>
                  </a:lnTo>
                  <a:lnTo>
                    <a:pt x="87" y="104"/>
                  </a:lnTo>
                  <a:lnTo>
                    <a:pt x="87" y="104"/>
                  </a:lnTo>
                  <a:close/>
                  <a:moveTo>
                    <a:pt x="68" y="102"/>
                  </a:moveTo>
                  <a:lnTo>
                    <a:pt x="76" y="100"/>
                  </a:lnTo>
                  <a:lnTo>
                    <a:pt x="116" y="83"/>
                  </a:lnTo>
                  <a:lnTo>
                    <a:pt x="116" y="83"/>
                  </a:lnTo>
                  <a:lnTo>
                    <a:pt x="118" y="83"/>
                  </a:lnTo>
                  <a:lnTo>
                    <a:pt x="132" y="90"/>
                  </a:lnTo>
                  <a:lnTo>
                    <a:pt x="132" y="24"/>
                  </a:lnTo>
                  <a:lnTo>
                    <a:pt x="132" y="19"/>
                  </a:lnTo>
                  <a:lnTo>
                    <a:pt x="139" y="14"/>
                  </a:lnTo>
                  <a:lnTo>
                    <a:pt x="180" y="0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215" y="14"/>
                  </a:lnTo>
                  <a:lnTo>
                    <a:pt x="222" y="19"/>
                  </a:lnTo>
                  <a:lnTo>
                    <a:pt x="222" y="168"/>
                  </a:lnTo>
                  <a:lnTo>
                    <a:pt x="173" y="187"/>
                  </a:lnTo>
                  <a:lnTo>
                    <a:pt x="168" y="185"/>
                  </a:lnTo>
                  <a:lnTo>
                    <a:pt x="158" y="180"/>
                  </a:lnTo>
                  <a:lnTo>
                    <a:pt x="158" y="192"/>
                  </a:lnTo>
                  <a:lnTo>
                    <a:pt x="106" y="211"/>
                  </a:lnTo>
                  <a:lnTo>
                    <a:pt x="102" y="209"/>
                  </a:lnTo>
                  <a:lnTo>
                    <a:pt x="90" y="201"/>
                  </a:lnTo>
                  <a:lnTo>
                    <a:pt x="90" y="216"/>
                  </a:lnTo>
                  <a:lnTo>
                    <a:pt x="38" y="235"/>
                  </a:lnTo>
                  <a:lnTo>
                    <a:pt x="33" y="232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3"/>
                  </a:lnTo>
                  <a:lnTo>
                    <a:pt x="0" y="154"/>
                  </a:lnTo>
                  <a:lnTo>
                    <a:pt x="0" y="147"/>
                  </a:lnTo>
                  <a:lnTo>
                    <a:pt x="7" y="145"/>
                  </a:lnTo>
                  <a:lnTo>
                    <a:pt x="47" y="128"/>
                  </a:lnTo>
                  <a:lnTo>
                    <a:pt x="47" y="128"/>
                  </a:lnTo>
                  <a:lnTo>
                    <a:pt x="50" y="128"/>
                  </a:lnTo>
                  <a:lnTo>
                    <a:pt x="80" y="145"/>
                  </a:lnTo>
                  <a:lnTo>
                    <a:pt x="90" y="147"/>
                  </a:lnTo>
                  <a:lnTo>
                    <a:pt x="90" y="194"/>
                  </a:lnTo>
                  <a:lnTo>
                    <a:pt x="99" y="199"/>
                  </a:lnTo>
                  <a:lnTo>
                    <a:pt x="99" y="126"/>
                  </a:lnTo>
                  <a:lnTo>
                    <a:pt x="76" y="114"/>
                  </a:lnTo>
                  <a:lnTo>
                    <a:pt x="76" y="142"/>
                  </a:lnTo>
                  <a:lnTo>
                    <a:pt x="68" y="138"/>
                  </a:lnTo>
                  <a:lnTo>
                    <a:pt x="68" y="109"/>
                  </a:lnTo>
                  <a:lnTo>
                    <a:pt x="68" y="102"/>
                  </a:lnTo>
                  <a:lnTo>
                    <a:pt x="68" y="102"/>
                  </a:lnTo>
                  <a:close/>
                  <a:moveTo>
                    <a:pt x="139" y="95"/>
                  </a:moveTo>
                  <a:lnTo>
                    <a:pt x="149" y="100"/>
                  </a:lnTo>
                  <a:lnTo>
                    <a:pt x="158" y="102"/>
                  </a:lnTo>
                  <a:lnTo>
                    <a:pt x="158" y="171"/>
                  </a:lnTo>
                  <a:lnTo>
                    <a:pt x="165" y="175"/>
                  </a:lnTo>
                  <a:lnTo>
                    <a:pt x="165" y="43"/>
                  </a:lnTo>
                  <a:lnTo>
                    <a:pt x="139" y="31"/>
                  </a:lnTo>
                  <a:lnTo>
                    <a:pt x="139" y="95"/>
                  </a:lnTo>
                  <a:lnTo>
                    <a:pt x="139" y="95"/>
                  </a:lnTo>
                  <a:close/>
                  <a:moveTo>
                    <a:pt x="19" y="149"/>
                  </a:moveTo>
                  <a:lnTo>
                    <a:pt x="38" y="159"/>
                  </a:lnTo>
                  <a:lnTo>
                    <a:pt x="71" y="147"/>
                  </a:lnTo>
                  <a:lnTo>
                    <a:pt x="47" y="138"/>
                  </a:lnTo>
                  <a:lnTo>
                    <a:pt x="19" y="149"/>
                  </a:lnTo>
                  <a:lnTo>
                    <a:pt x="19" y="149"/>
                  </a:lnTo>
                  <a:close/>
                  <a:moveTo>
                    <a:pt x="173" y="38"/>
                  </a:moveTo>
                  <a:lnTo>
                    <a:pt x="173" y="36"/>
                  </a:lnTo>
                  <a:lnTo>
                    <a:pt x="173" y="38"/>
                  </a:lnTo>
                  <a:lnTo>
                    <a:pt x="173" y="38"/>
                  </a:lnTo>
                  <a:lnTo>
                    <a:pt x="173" y="38"/>
                  </a:ln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B9F010C-D061-8093-BEA0-7444765D7492}"/>
              </a:ext>
            </a:extLst>
          </p:cNvPr>
          <p:cNvGrpSpPr/>
          <p:nvPr/>
        </p:nvGrpSpPr>
        <p:grpSpPr>
          <a:xfrm>
            <a:off x="5594816" y="2394660"/>
            <a:ext cx="5670934" cy="712790"/>
            <a:chOff x="5459352" y="2051966"/>
            <a:chExt cx="5670934" cy="712790"/>
          </a:xfrm>
        </p:grpSpPr>
        <p:sp>
          <p:nvSpPr>
            <p:cNvPr id="16" name="文本框 133">
              <a:extLst>
                <a:ext uri="{FF2B5EF4-FFF2-40B4-BE49-F238E27FC236}">
                  <a16:creationId xmlns:a16="http://schemas.microsoft.com/office/drawing/2014/main" id="{E21A889E-760F-78F9-3C1F-8E4CDCF7E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9128" y="2167107"/>
              <a:ext cx="324281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solidFill>
                    <a:srgbClr val="9A0001"/>
                  </a:solidFill>
                  <a:latin typeface="微软雅黑" pitchFamily="34" charset="-122"/>
                  <a:ea typeface="微软雅黑" pitchFamily="34" charset="-122"/>
                </a:rPr>
                <a:t>运动学分析与仿真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608690C6-9F2D-D4C0-6386-8A594FF45105}"/>
                </a:ext>
              </a:extLst>
            </p:cNvPr>
            <p:cNvSpPr/>
            <p:nvPr/>
          </p:nvSpPr>
          <p:spPr bwMode="auto">
            <a:xfrm>
              <a:off x="6371413" y="2051968"/>
              <a:ext cx="4758873" cy="712788"/>
            </a:xfrm>
            <a:prstGeom prst="rect">
              <a:avLst/>
            </a:prstGeom>
            <a:noFill/>
            <a:ln w="25400"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19C3B43-4BB2-A717-00C1-685CD61752F6}"/>
                </a:ext>
              </a:extLst>
            </p:cNvPr>
            <p:cNvCxnSpPr/>
            <p:nvPr/>
          </p:nvCxnSpPr>
          <p:spPr bwMode="auto">
            <a:xfrm flipH="1">
              <a:off x="7213539" y="2051966"/>
              <a:ext cx="13123" cy="712788"/>
            </a:xfrm>
            <a:prstGeom prst="line">
              <a:avLst/>
            </a:prstGeom>
            <a:ln w="25400">
              <a:solidFill>
                <a:srgbClr val="9A000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01DFF1F-4622-9366-1B77-CDD76D6D1A5F}"/>
                </a:ext>
              </a:extLst>
            </p:cNvPr>
            <p:cNvSpPr/>
            <p:nvPr/>
          </p:nvSpPr>
          <p:spPr bwMode="auto">
            <a:xfrm>
              <a:off x="5565977" y="2051968"/>
              <a:ext cx="736540" cy="712788"/>
            </a:xfrm>
            <a:prstGeom prst="rect">
              <a:avLst/>
            </a:prstGeom>
            <a:noFill/>
            <a:ln w="25400"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0" name="文本框 138">
              <a:extLst>
                <a:ext uri="{FF2B5EF4-FFF2-40B4-BE49-F238E27FC236}">
                  <a16:creationId xmlns:a16="http://schemas.microsoft.com/office/drawing/2014/main" id="{AE6A044C-C2D7-C814-A3AE-3049663644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9352" y="2105594"/>
              <a:ext cx="950080" cy="646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9A0001"/>
                  </a:solidFill>
                  <a:latin typeface="Impact" pitchFamily="34" charset="0"/>
                </a:rPr>
                <a:t>2</a:t>
              </a:r>
              <a:endParaRPr lang="zh-CN" altLang="en-US" sz="3600" dirty="0">
                <a:solidFill>
                  <a:srgbClr val="9A0001"/>
                </a:solidFill>
                <a:latin typeface="Impact" pitchFamily="34" charset="0"/>
              </a:endParaRPr>
            </a:p>
          </p:txBody>
        </p:sp>
        <p:sp>
          <p:nvSpPr>
            <p:cNvPr id="21" name="Freeform 59">
              <a:extLst>
                <a:ext uri="{FF2B5EF4-FFF2-40B4-BE49-F238E27FC236}">
                  <a16:creationId xmlns:a16="http://schemas.microsoft.com/office/drawing/2014/main" id="{9B4B52ED-3339-5101-C92D-FD59348523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6085" y="2225720"/>
              <a:ext cx="600388" cy="412036"/>
            </a:xfrm>
            <a:custGeom>
              <a:avLst/>
              <a:gdLst>
                <a:gd name="T0" fmla="*/ 17 w 111"/>
                <a:gd name="T1" fmla="*/ 2 h 84"/>
                <a:gd name="T2" fmla="*/ 29 w 111"/>
                <a:gd name="T3" fmla="*/ 4 h 84"/>
                <a:gd name="T4" fmla="*/ 20 w 111"/>
                <a:gd name="T5" fmla="*/ 51 h 84"/>
                <a:gd name="T6" fmla="*/ 5 w 111"/>
                <a:gd name="T7" fmla="*/ 48 h 84"/>
                <a:gd name="T8" fmla="*/ 17 w 111"/>
                <a:gd name="T9" fmla="*/ 2 h 84"/>
                <a:gd name="T10" fmla="*/ 20 w 111"/>
                <a:gd name="T11" fmla="*/ 68 h 84"/>
                <a:gd name="T12" fmla="*/ 17 w 111"/>
                <a:gd name="T13" fmla="*/ 76 h 84"/>
                <a:gd name="T14" fmla="*/ 107 w 111"/>
                <a:gd name="T15" fmla="*/ 76 h 84"/>
                <a:gd name="T16" fmla="*/ 111 w 111"/>
                <a:gd name="T17" fmla="*/ 76 h 84"/>
                <a:gd name="T18" fmla="*/ 111 w 111"/>
                <a:gd name="T19" fmla="*/ 72 h 84"/>
                <a:gd name="T20" fmla="*/ 111 w 111"/>
                <a:gd name="T21" fmla="*/ 27 h 84"/>
                <a:gd name="T22" fmla="*/ 111 w 111"/>
                <a:gd name="T23" fmla="*/ 26 h 84"/>
                <a:gd name="T24" fmla="*/ 110 w 111"/>
                <a:gd name="T25" fmla="*/ 24 h 84"/>
                <a:gd name="T26" fmla="*/ 96 w 111"/>
                <a:gd name="T27" fmla="*/ 11 h 84"/>
                <a:gd name="T28" fmla="*/ 95 w 111"/>
                <a:gd name="T29" fmla="*/ 10 h 84"/>
                <a:gd name="T30" fmla="*/ 93 w 111"/>
                <a:gd name="T31" fmla="*/ 10 h 84"/>
                <a:gd name="T32" fmla="*/ 33 w 111"/>
                <a:gd name="T33" fmla="*/ 10 h 84"/>
                <a:gd name="T34" fmla="*/ 33 w 111"/>
                <a:gd name="T35" fmla="*/ 17 h 84"/>
                <a:gd name="T36" fmla="*/ 89 w 111"/>
                <a:gd name="T37" fmla="*/ 17 h 84"/>
                <a:gd name="T38" fmla="*/ 88 w 111"/>
                <a:gd name="T39" fmla="*/ 29 h 84"/>
                <a:gd name="T40" fmla="*/ 88 w 111"/>
                <a:gd name="T41" fmla="*/ 31 h 84"/>
                <a:gd name="T42" fmla="*/ 90 w 111"/>
                <a:gd name="T43" fmla="*/ 31 h 84"/>
                <a:gd name="T44" fmla="*/ 104 w 111"/>
                <a:gd name="T45" fmla="*/ 31 h 84"/>
                <a:gd name="T46" fmla="*/ 104 w 111"/>
                <a:gd name="T47" fmla="*/ 68 h 84"/>
                <a:gd name="T48" fmla="*/ 20 w 111"/>
                <a:gd name="T49" fmla="*/ 68 h 84"/>
                <a:gd name="T50" fmla="*/ 102 w 111"/>
                <a:gd name="T51" fmla="*/ 27 h 84"/>
                <a:gd name="T52" fmla="*/ 92 w 111"/>
                <a:gd name="T53" fmla="*/ 27 h 84"/>
                <a:gd name="T54" fmla="*/ 93 w 111"/>
                <a:gd name="T55" fmla="*/ 19 h 84"/>
                <a:gd name="T56" fmla="*/ 102 w 111"/>
                <a:gd name="T57" fmla="*/ 27 h 84"/>
                <a:gd name="T58" fmla="*/ 34 w 111"/>
                <a:gd name="T59" fmla="*/ 45 h 84"/>
                <a:gd name="T60" fmla="*/ 79 w 111"/>
                <a:gd name="T61" fmla="*/ 45 h 84"/>
                <a:gd name="T62" fmla="*/ 79 w 111"/>
                <a:gd name="T63" fmla="*/ 48 h 84"/>
                <a:gd name="T64" fmla="*/ 34 w 111"/>
                <a:gd name="T65" fmla="*/ 48 h 84"/>
                <a:gd name="T66" fmla="*/ 34 w 111"/>
                <a:gd name="T67" fmla="*/ 45 h 84"/>
                <a:gd name="T68" fmla="*/ 34 w 111"/>
                <a:gd name="T69" fmla="*/ 34 h 84"/>
                <a:gd name="T70" fmla="*/ 75 w 111"/>
                <a:gd name="T71" fmla="*/ 34 h 84"/>
                <a:gd name="T72" fmla="*/ 75 w 111"/>
                <a:gd name="T73" fmla="*/ 37 h 84"/>
                <a:gd name="T74" fmla="*/ 34 w 111"/>
                <a:gd name="T75" fmla="*/ 37 h 84"/>
                <a:gd name="T76" fmla="*/ 34 w 111"/>
                <a:gd name="T77" fmla="*/ 34 h 84"/>
                <a:gd name="T78" fmla="*/ 34 w 111"/>
                <a:gd name="T79" fmla="*/ 23 h 84"/>
                <a:gd name="T80" fmla="*/ 75 w 111"/>
                <a:gd name="T81" fmla="*/ 23 h 84"/>
                <a:gd name="T82" fmla="*/ 75 w 111"/>
                <a:gd name="T83" fmla="*/ 26 h 84"/>
                <a:gd name="T84" fmla="*/ 34 w 111"/>
                <a:gd name="T85" fmla="*/ 26 h 84"/>
                <a:gd name="T86" fmla="*/ 34 w 111"/>
                <a:gd name="T87" fmla="*/ 23 h 84"/>
                <a:gd name="T88" fmla="*/ 4 w 111"/>
                <a:gd name="T89" fmla="*/ 70 h 84"/>
                <a:gd name="T90" fmla="*/ 10 w 111"/>
                <a:gd name="T91" fmla="*/ 72 h 84"/>
                <a:gd name="T92" fmla="*/ 10 w 111"/>
                <a:gd name="T93" fmla="*/ 79 h 84"/>
                <a:gd name="T94" fmla="*/ 5 w 111"/>
                <a:gd name="T95" fmla="*/ 84 h 84"/>
                <a:gd name="T96" fmla="*/ 2 w 111"/>
                <a:gd name="T97" fmla="*/ 83 h 84"/>
                <a:gd name="T98" fmla="*/ 0 w 111"/>
                <a:gd name="T99" fmla="*/ 76 h 84"/>
                <a:gd name="T100" fmla="*/ 4 w 111"/>
                <a:gd name="T101" fmla="*/ 70 h 84"/>
                <a:gd name="T102" fmla="*/ 4 w 111"/>
                <a:gd name="T103" fmla="*/ 51 h 84"/>
                <a:gd name="T104" fmla="*/ 2 w 111"/>
                <a:gd name="T105" fmla="*/ 68 h 84"/>
                <a:gd name="T106" fmla="*/ 13 w 111"/>
                <a:gd name="T107" fmla="*/ 71 h 84"/>
                <a:gd name="T108" fmla="*/ 18 w 111"/>
                <a:gd name="T109" fmla="*/ 54 h 84"/>
                <a:gd name="T110" fmla="*/ 4 w 111"/>
                <a:gd name="T111" fmla="*/ 51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1" h="84">
                  <a:moveTo>
                    <a:pt x="17" y="2"/>
                  </a:moveTo>
                  <a:cubicBezTo>
                    <a:pt x="22" y="0"/>
                    <a:pt x="26" y="1"/>
                    <a:pt x="29" y="4"/>
                  </a:cubicBezTo>
                  <a:cubicBezTo>
                    <a:pt x="27" y="21"/>
                    <a:pt x="24" y="37"/>
                    <a:pt x="20" y="51"/>
                  </a:cubicBezTo>
                  <a:cubicBezTo>
                    <a:pt x="15" y="50"/>
                    <a:pt x="10" y="49"/>
                    <a:pt x="5" y="48"/>
                  </a:cubicBezTo>
                  <a:cubicBezTo>
                    <a:pt x="6" y="31"/>
                    <a:pt x="11" y="15"/>
                    <a:pt x="17" y="2"/>
                  </a:cubicBezTo>
                  <a:close/>
                  <a:moveTo>
                    <a:pt x="20" y="68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74" y="76"/>
                    <a:pt x="80" y="76"/>
                    <a:pt x="107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1" y="26"/>
                    <a:pt x="111" y="26"/>
                    <a:pt x="111" y="26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96" y="11"/>
                    <a:pt x="96" y="11"/>
                    <a:pt x="96" y="11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3" y="10"/>
                    <a:pt x="93" y="10"/>
                    <a:pt x="9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2"/>
                    <a:pt x="33" y="15"/>
                    <a:pt x="33" y="17"/>
                  </a:cubicBezTo>
                  <a:cubicBezTo>
                    <a:pt x="89" y="17"/>
                    <a:pt x="89" y="17"/>
                    <a:pt x="89" y="17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0" y="31"/>
                    <a:pt x="90" y="31"/>
                    <a:pt x="90" y="31"/>
                  </a:cubicBezTo>
                  <a:cubicBezTo>
                    <a:pt x="104" y="31"/>
                    <a:pt x="104" y="31"/>
                    <a:pt x="104" y="31"/>
                  </a:cubicBezTo>
                  <a:cubicBezTo>
                    <a:pt x="104" y="68"/>
                    <a:pt x="104" y="68"/>
                    <a:pt x="104" y="68"/>
                  </a:cubicBezTo>
                  <a:cubicBezTo>
                    <a:pt x="84" y="68"/>
                    <a:pt x="61" y="68"/>
                    <a:pt x="20" y="68"/>
                  </a:cubicBezTo>
                  <a:close/>
                  <a:moveTo>
                    <a:pt x="102" y="27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2" y="27"/>
                    <a:pt x="102" y="27"/>
                    <a:pt x="102" y="27"/>
                  </a:cubicBezTo>
                  <a:close/>
                  <a:moveTo>
                    <a:pt x="34" y="45"/>
                  </a:moveTo>
                  <a:cubicBezTo>
                    <a:pt x="79" y="45"/>
                    <a:pt x="79" y="45"/>
                    <a:pt x="79" y="45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34" y="34"/>
                  </a:moveTo>
                  <a:cubicBezTo>
                    <a:pt x="75" y="34"/>
                    <a:pt x="75" y="34"/>
                    <a:pt x="75" y="34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4" y="23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5" y="26"/>
                    <a:pt x="75" y="26"/>
                    <a:pt x="7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4" y="70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4"/>
                    <a:pt x="3" y="83"/>
                    <a:pt x="2" y="83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4" y="70"/>
                    <a:pt x="4" y="70"/>
                    <a:pt x="4" y="70"/>
                  </a:cubicBezTo>
                  <a:close/>
                  <a:moveTo>
                    <a:pt x="4" y="51"/>
                  </a:moveTo>
                  <a:cubicBezTo>
                    <a:pt x="4" y="57"/>
                    <a:pt x="3" y="63"/>
                    <a:pt x="2" y="68"/>
                  </a:cubicBezTo>
                  <a:cubicBezTo>
                    <a:pt x="6" y="69"/>
                    <a:pt x="9" y="70"/>
                    <a:pt x="13" y="71"/>
                  </a:cubicBezTo>
                  <a:cubicBezTo>
                    <a:pt x="14" y="65"/>
                    <a:pt x="16" y="60"/>
                    <a:pt x="18" y="54"/>
                  </a:cubicBezTo>
                  <a:cubicBezTo>
                    <a:pt x="14" y="53"/>
                    <a:pt x="9" y="52"/>
                    <a:pt x="4" y="51"/>
                  </a:cubicBez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18A112F-3D16-DF43-3C0E-22A65989AE5B}"/>
              </a:ext>
            </a:extLst>
          </p:cNvPr>
          <p:cNvGrpSpPr/>
          <p:nvPr/>
        </p:nvGrpSpPr>
        <p:grpSpPr>
          <a:xfrm>
            <a:off x="5594816" y="3694608"/>
            <a:ext cx="5670935" cy="712788"/>
            <a:chOff x="5459350" y="4697092"/>
            <a:chExt cx="5670935" cy="712788"/>
          </a:xfrm>
        </p:grpSpPr>
        <p:sp>
          <p:nvSpPr>
            <p:cNvPr id="24" name="文本框 73">
              <a:extLst>
                <a:ext uri="{FF2B5EF4-FFF2-40B4-BE49-F238E27FC236}">
                  <a16:creationId xmlns:a16="http://schemas.microsoft.com/office/drawing/2014/main" id="{0E170D36-3DBF-54F3-600B-11127273DD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9125" y="4809695"/>
              <a:ext cx="324281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solidFill>
                    <a:srgbClr val="9A0001"/>
                  </a:solidFill>
                  <a:latin typeface="微软雅黑" pitchFamily="34" charset="-122"/>
                  <a:ea typeface="微软雅黑" pitchFamily="34" charset="-122"/>
                </a:rPr>
                <a:t>动力学建模与推导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4426C71-B001-6534-0699-91800954E996}"/>
                </a:ext>
              </a:extLst>
            </p:cNvPr>
            <p:cNvSpPr/>
            <p:nvPr/>
          </p:nvSpPr>
          <p:spPr bwMode="auto">
            <a:xfrm>
              <a:off x="6341999" y="4697092"/>
              <a:ext cx="4788286" cy="712788"/>
            </a:xfrm>
            <a:prstGeom prst="rect">
              <a:avLst/>
            </a:prstGeom>
            <a:noFill/>
            <a:ln w="25400"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4C98102-6A62-FB58-1BA3-33F9366457AB}"/>
                </a:ext>
              </a:extLst>
            </p:cNvPr>
            <p:cNvCxnSpPr/>
            <p:nvPr/>
          </p:nvCxnSpPr>
          <p:spPr bwMode="auto">
            <a:xfrm flipH="1">
              <a:off x="7207187" y="4697092"/>
              <a:ext cx="12700" cy="712788"/>
            </a:xfrm>
            <a:prstGeom prst="line">
              <a:avLst/>
            </a:prstGeom>
            <a:ln w="25400">
              <a:solidFill>
                <a:srgbClr val="9A000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54E8D9CF-3932-D2AF-B9D7-BF712B19E97B}"/>
                </a:ext>
              </a:extLst>
            </p:cNvPr>
            <p:cNvSpPr/>
            <p:nvPr/>
          </p:nvSpPr>
          <p:spPr bwMode="auto">
            <a:xfrm>
              <a:off x="5562537" y="4697092"/>
              <a:ext cx="712788" cy="712788"/>
            </a:xfrm>
            <a:prstGeom prst="rect">
              <a:avLst/>
            </a:prstGeom>
            <a:noFill/>
            <a:ln w="25400"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文本框 78">
              <a:extLst>
                <a:ext uri="{FF2B5EF4-FFF2-40B4-BE49-F238E27FC236}">
                  <a16:creationId xmlns:a16="http://schemas.microsoft.com/office/drawing/2014/main" id="{8E47C9B9-83E6-9588-9F35-0F9AE5B2BA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59350" y="4730363"/>
              <a:ext cx="919442" cy="646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9A0001"/>
                  </a:solidFill>
                  <a:latin typeface="Impact" pitchFamily="34" charset="0"/>
                </a:rPr>
                <a:t>3</a:t>
              </a:r>
              <a:endParaRPr lang="zh-CN" altLang="en-US" sz="3600" dirty="0">
                <a:solidFill>
                  <a:srgbClr val="9A0001"/>
                </a:solidFill>
                <a:latin typeface="Impact" pitchFamily="34" charset="0"/>
              </a:endParaRPr>
            </a:p>
          </p:txBody>
        </p:sp>
        <p:sp>
          <p:nvSpPr>
            <p:cNvPr id="29" name="Freeform 30">
              <a:extLst>
                <a:ext uri="{FF2B5EF4-FFF2-40B4-BE49-F238E27FC236}">
                  <a16:creationId xmlns:a16="http://schemas.microsoft.com/office/drawing/2014/main" id="{70493C87-A7E8-E743-027B-F834CBA7C1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1550" y="4836792"/>
              <a:ext cx="401637" cy="528638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9F2ED2C1-6BDD-636F-B053-A95F89E91533}"/>
              </a:ext>
            </a:extLst>
          </p:cNvPr>
          <p:cNvGrpSpPr/>
          <p:nvPr/>
        </p:nvGrpSpPr>
        <p:grpSpPr>
          <a:xfrm>
            <a:off x="5596843" y="4994553"/>
            <a:ext cx="5668907" cy="712788"/>
            <a:chOff x="5461380" y="2944754"/>
            <a:chExt cx="5668907" cy="712788"/>
          </a:xfrm>
        </p:grpSpPr>
        <p:sp>
          <p:nvSpPr>
            <p:cNvPr id="38" name="文本框 126">
              <a:extLst>
                <a:ext uri="{FF2B5EF4-FFF2-40B4-BE49-F238E27FC236}">
                  <a16:creationId xmlns:a16="http://schemas.microsoft.com/office/drawing/2014/main" id="{11AF04C9-C540-ED8B-E3A4-DEAE131D00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2858" y="3033149"/>
              <a:ext cx="357497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800" dirty="0">
                  <a:solidFill>
                    <a:srgbClr val="9A0001"/>
                  </a:solidFill>
                  <a:latin typeface="微软雅黑" pitchFamily="34" charset="-122"/>
                  <a:ea typeface="微软雅黑" pitchFamily="34" charset="-122"/>
                </a:rPr>
                <a:t>控制策略设计与仿真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AADC1143-4B58-B092-3983-716F07523CCE}"/>
                </a:ext>
              </a:extLst>
            </p:cNvPr>
            <p:cNvSpPr/>
            <p:nvPr/>
          </p:nvSpPr>
          <p:spPr bwMode="auto">
            <a:xfrm>
              <a:off x="6340052" y="2944754"/>
              <a:ext cx="4790235" cy="712788"/>
            </a:xfrm>
            <a:prstGeom prst="rect">
              <a:avLst/>
            </a:prstGeom>
            <a:noFill/>
            <a:ln w="25400"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48353C61-D79F-F3CF-1BEA-938FAD47B174}"/>
                </a:ext>
              </a:extLst>
            </p:cNvPr>
            <p:cNvCxnSpPr/>
            <p:nvPr/>
          </p:nvCxnSpPr>
          <p:spPr bwMode="auto">
            <a:xfrm flipH="1">
              <a:off x="7211985" y="2944754"/>
              <a:ext cx="12672" cy="712788"/>
            </a:xfrm>
            <a:prstGeom prst="line">
              <a:avLst/>
            </a:prstGeom>
            <a:ln w="25400">
              <a:solidFill>
                <a:srgbClr val="9A000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5F151B2C-84EE-BD86-9393-4A5B88BECAB2}"/>
                </a:ext>
              </a:extLst>
            </p:cNvPr>
            <p:cNvSpPr/>
            <p:nvPr/>
          </p:nvSpPr>
          <p:spPr bwMode="auto">
            <a:xfrm>
              <a:off x="5562311" y="2944754"/>
              <a:ext cx="711215" cy="712788"/>
            </a:xfrm>
            <a:prstGeom prst="rect">
              <a:avLst/>
            </a:prstGeom>
            <a:noFill/>
            <a:ln w="25400">
              <a:solidFill>
                <a:srgbClr val="9A00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5" name="文本框 131">
              <a:extLst>
                <a:ext uri="{FF2B5EF4-FFF2-40B4-BE49-F238E27FC236}">
                  <a16:creationId xmlns:a16="http://schemas.microsoft.com/office/drawing/2014/main" id="{1ABA2CE4-D176-3F87-B36C-4F386D47E0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61380" y="2998206"/>
              <a:ext cx="917412" cy="646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3600" dirty="0">
                  <a:solidFill>
                    <a:srgbClr val="9A0001"/>
                  </a:solidFill>
                  <a:latin typeface="Impact" pitchFamily="34" charset="0"/>
                </a:rPr>
                <a:t>4</a:t>
              </a:r>
              <a:endParaRPr lang="zh-CN" altLang="en-US" sz="3600" dirty="0">
                <a:solidFill>
                  <a:srgbClr val="9A0001"/>
                </a:solidFill>
                <a:latin typeface="Impact" pitchFamily="34" charset="0"/>
              </a:endParaRPr>
            </a:p>
          </p:txBody>
        </p:sp>
        <p:sp>
          <p:nvSpPr>
            <p:cNvPr id="46" name="Freeform 306">
              <a:extLst>
                <a:ext uri="{FF2B5EF4-FFF2-40B4-BE49-F238E27FC236}">
                  <a16:creationId xmlns:a16="http://schemas.microsoft.com/office/drawing/2014/main" id="{F6B7C614-6E7B-8127-7AC7-EC5BD561F0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23796" y="3054292"/>
              <a:ext cx="538559" cy="536575"/>
            </a:xfrm>
            <a:custGeom>
              <a:avLst/>
              <a:gdLst>
                <a:gd name="T0" fmla="*/ 60 w 99"/>
                <a:gd name="T1" fmla="*/ 9 h 99"/>
                <a:gd name="T2" fmla="*/ 81 w 99"/>
                <a:gd name="T3" fmla="*/ 10 h 99"/>
                <a:gd name="T4" fmla="*/ 79 w 99"/>
                <a:gd name="T5" fmla="*/ 20 h 99"/>
                <a:gd name="T6" fmla="*/ 96 w 99"/>
                <a:gd name="T7" fmla="*/ 31 h 99"/>
                <a:gd name="T8" fmla="*/ 90 w 99"/>
                <a:gd name="T9" fmla="*/ 38 h 99"/>
                <a:gd name="T10" fmla="*/ 99 w 99"/>
                <a:gd name="T11" fmla="*/ 57 h 99"/>
                <a:gd name="T12" fmla="*/ 90 w 99"/>
                <a:gd name="T13" fmla="*/ 60 h 99"/>
                <a:gd name="T14" fmla="*/ 89 w 99"/>
                <a:gd name="T15" fmla="*/ 81 h 99"/>
                <a:gd name="T16" fmla="*/ 80 w 99"/>
                <a:gd name="T17" fmla="*/ 79 h 99"/>
                <a:gd name="T18" fmla="*/ 68 w 99"/>
                <a:gd name="T19" fmla="*/ 97 h 99"/>
                <a:gd name="T20" fmla="*/ 61 w 99"/>
                <a:gd name="T21" fmla="*/ 90 h 99"/>
                <a:gd name="T22" fmla="*/ 42 w 99"/>
                <a:gd name="T23" fmla="*/ 99 h 99"/>
                <a:gd name="T24" fmla="*/ 39 w 99"/>
                <a:gd name="T25" fmla="*/ 91 h 99"/>
                <a:gd name="T26" fmla="*/ 18 w 99"/>
                <a:gd name="T27" fmla="*/ 89 h 99"/>
                <a:gd name="T28" fmla="*/ 20 w 99"/>
                <a:gd name="T29" fmla="*/ 80 h 99"/>
                <a:gd name="T30" fmla="*/ 3 w 99"/>
                <a:gd name="T31" fmla="*/ 68 h 99"/>
                <a:gd name="T32" fmla="*/ 9 w 99"/>
                <a:gd name="T33" fmla="*/ 61 h 99"/>
                <a:gd name="T34" fmla="*/ 0 w 99"/>
                <a:gd name="T35" fmla="*/ 42 h 99"/>
                <a:gd name="T36" fmla="*/ 9 w 99"/>
                <a:gd name="T37" fmla="*/ 39 h 99"/>
                <a:gd name="T38" fmla="*/ 10 w 99"/>
                <a:gd name="T39" fmla="*/ 18 h 99"/>
                <a:gd name="T40" fmla="*/ 19 w 99"/>
                <a:gd name="T41" fmla="*/ 20 h 99"/>
                <a:gd name="T42" fmla="*/ 31 w 99"/>
                <a:gd name="T43" fmla="*/ 3 h 99"/>
                <a:gd name="T44" fmla="*/ 38 w 99"/>
                <a:gd name="T45" fmla="*/ 9 h 99"/>
                <a:gd name="T46" fmla="*/ 57 w 99"/>
                <a:gd name="T47" fmla="*/ 0 h 99"/>
                <a:gd name="T48" fmla="*/ 36 w 99"/>
                <a:gd name="T49" fmla="*/ 58 h 99"/>
                <a:gd name="T50" fmla="*/ 45 w 99"/>
                <a:gd name="T51" fmla="*/ 47 h 99"/>
                <a:gd name="T52" fmla="*/ 58 w 99"/>
                <a:gd name="T53" fmla="*/ 55 h 99"/>
                <a:gd name="T54" fmla="*/ 64 w 99"/>
                <a:gd name="T55" fmla="*/ 56 h 99"/>
                <a:gd name="T56" fmla="*/ 54 w 99"/>
                <a:gd name="T57" fmla="*/ 54 h 99"/>
                <a:gd name="T58" fmla="*/ 58 w 99"/>
                <a:gd name="T59" fmla="*/ 69 h 99"/>
                <a:gd name="T60" fmla="*/ 71 w 99"/>
                <a:gd name="T61" fmla="*/ 71 h 99"/>
                <a:gd name="T62" fmla="*/ 71 w 99"/>
                <a:gd name="T63" fmla="*/ 28 h 99"/>
                <a:gd name="T64" fmla="*/ 28 w 99"/>
                <a:gd name="T65" fmla="*/ 28 h 99"/>
                <a:gd name="T66" fmla="*/ 28 w 99"/>
                <a:gd name="T67" fmla="*/ 71 h 99"/>
                <a:gd name="T68" fmla="*/ 55 w 99"/>
                <a:gd name="T69" fmla="*/ 79 h 99"/>
                <a:gd name="T70" fmla="*/ 48 w 99"/>
                <a:gd name="T71" fmla="*/ 66 h 99"/>
                <a:gd name="T72" fmla="*/ 35 w 99"/>
                <a:gd name="T73" fmla="*/ 75 h 99"/>
                <a:gd name="T74" fmla="*/ 42 w 99"/>
                <a:gd name="T75" fmla="*/ 71 h 99"/>
                <a:gd name="T76" fmla="*/ 45 w 99"/>
                <a:gd name="T77" fmla="*/ 52 h 99"/>
                <a:gd name="T78" fmla="*/ 38 w 99"/>
                <a:gd name="T79" fmla="*/ 59 h 99"/>
                <a:gd name="T80" fmla="*/ 51 w 99"/>
                <a:gd name="T81" fmla="*/ 37 h 99"/>
                <a:gd name="T82" fmla="*/ 51 w 99"/>
                <a:gd name="T83" fmla="*/ 46 h 99"/>
                <a:gd name="T84" fmla="*/ 51 w 99"/>
                <a:gd name="T8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9" h="99">
                  <a:moveTo>
                    <a:pt x="59" y="8"/>
                  </a:moveTo>
                  <a:cubicBezTo>
                    <a:pt x="59" y="9"/>
                    <a:pt x="60" y="9"/>
                    <a:pt x="60" y="9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81" y="10"/>
                    <a:pt x="81" y="10"/>
                    <a:pt x="81" y="10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9"/>
                    <a:pt x="79" y="19"/>
                    <a:pt x="79" y="20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99" y="40"/>
                    <a:pt x="99" y="40"/>
                    <a:pt x="99" y="40"/>
                  </a:cubicBezTo>
                  <a:cubicBezTo>
                    <a:pt x="99" y="57"/>
                    <a:pt x="99" y="57"/>
                    <a:pt x="99" y="57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91" y="59"/>
                    <a:pt x="90" y="60"/>
                    <a:pt x="90" y="60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0" y="78"/>
                    <a:pt x="80" y="78"/>
                    <a:pt x="80" y="78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62" y="90"/>
                    <a:pt x="62" y="90"/>
                    <a:pt x="62" y="90"/>
                  </a:cubicBezTo>
                  <a:cubicBezTo>
                    <a:pt x="62" y="90"/>
                    <a:pt x="61" y="90"/>
                    <a:pt x="61" y="90"/>
                  </a:cubicBezTo>
                  <a:cubicBezTo>
                    <a:pt x="59" y="99"/>
                    <a:pt x="59" y="99"/>
                    <a:pt x="59" y="99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40" y="91"/>
                    <a:pt x="39" y="91"/>
                    <a:pt x="39" y="91"/>
                  </a:cubicBezTo>
                  <a:cubicBezTo>
                    <a:pt x="33" y="97"/>
                    <a:pt x="33" y="97"/>
                    <a:pt x="33" y="97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1" y="83"/>
                    <a:pt x="11" y="83"/>
                    <a:pt x="11" y="83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1"/>
                    <a:pt x="9" y="6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0"/>
                    <a:pt x="8" y="39"/>
                    <a:pt x="9" y="39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0"/>
                    <a:pt x="19" y="2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8" y="9"/>
                    <a:pt x="38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9" y="8"/>
                    <a:pt x="59" y="8"/>
                    <a:pt x="59" y="8"/>
                  </a:cubicBezTo>
                  <a:close/>
                  <a:moveTo>
                    <a:pt x="36" y="58"/>
                  </a:moveTo>
                  <a:cubicBezTo>
                    <a:pt x="37" y="52"/>
                    <a:pt x="37" y="52"/>
                    <a:pt x="37" y="52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8" y="55"/>
                    <a:pt x="58" y="55"/>
                    <a:pt x="58" y="55"/>
                  </a:cubicBezTo>
                  <a:cubicBezTo>
                    <a:pt x="64" y="55"/>
                    <a:pt x="64" y="55"/>
                    <a:pt x="64" y="55"/>
                  </a:cubicBezTo>
                  <a:cubicBezTo>
                    <a:pt x="64" y="56"/>
                    <a:pt x="64" y="56"/>
                    <a:pt x="64" y="56"/>
                  </a:cubicBezTo>
                  <a:cubicBezTo>
                    <a:pt x="56" y="58"/>
                    <a:pt x="56" y="58"/>
                    <a:pt x="56" y="58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63" y="77"/>
                    <a:pt x="67" y="74"/>
                    <a:pt x="71" y="71"/>
                  </a:cubicBezTo>
                  <a:cubicBezTo>
                    <a:pt x="76" y="66"/>
                    <a:pt x="80" y="58"/>
                    <a:pt x="80" y="50"/>
                  </a:cubicBezTo>
                  <a:cubicBezTo>
                    <a:pt x="80" y="41"/>
                    <a:pt x="76" y="34"/>
                    <a:pt x="71" y="28"/>
                  </a:cubicBezTo>
                  <a:cubicBezTo>
                    <a:pt x="65" y="23"/>
                    <a:pt x="58" y="19"/>
                    <a:pt x="49" y="19"/>
                  </a:cubicBezTo>
                  <a:cubicBezTo>
                    <a:pt x="41" y="19"/>
                    <a:pt x="34" y="23"/>
                    <a:pt x="28" y="28"/>
                  </a:cubicBezTo>
                  <a:cubicBezTo>
                    <a:pt x="23" y="34"/>
                    <a:pt x="19" y="41"/>
                    <a:pt x="19" y="50"/>
                  </a:cubicBezTo>
                  <a:cubicBezTo>
                    <a:pt x="19" y="58"/>
                    <a:pt x="23" y="66"/>
                    <a:pt x="28" y="71"/>
                  </a:cubicBezTo>
                  <a:cubicBezTo>
                    <a:pt x="34" y="76"/>
                    <a:pt x="41" y="80"/>
                    <a:pt x="49" y="80"/>
                  </a:cubicBezTo>
                  <a:cubicBezTo>
                    <a:pt x="52" y="80"/>
                    <a:pt x="54" y="80"/>
                    <a:pt x="55" y="79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7" y="69"/>
                    <a:pt x="45" y="73"/>
                    <a:pt x="45" y="73"/>
                  </a:cubicBezTo>
                  <a:cubicBezTo>
                    <a:pt x="35" y="75"/>
                    <a:pt x="35" y="75"/>
                    <a:pt x="35" y="75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42" y="71"/>
                    <a:pt x="42" y="71"/>
                    <a:pt x="42" y="7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6" y="58"/>
                    <a:pt x="36" y="58"/>
                    <a:pt x="36" y="58"/>
                  </a:cubicBezTo>
                  <a:close/>
                  <a:moveTo>
                    <a:pt x="51" y="37"/>
                  </a:moveTo>
                  <a:cubicBezTo>
                    <a:pt x="48" y="37"/>
                    <a:pt x="46" y="39"/>
                    <a:pt x="46" y="41"/>
                  </a:cubicBezTo>
                  <a:cubicBezTo>
                    <a:pt x="46" y="44"/>
                    <a:pt x="48" y="46"/>
                    <a:pt x="51" y="46"/>
                  </a:cubicBezTo>
                  <a:cubicBezTo>
                    <a:pt x="53" y="46"/>
                    <a:pt x="55" y="44"/>
                    <a:pt x="55" y="41"/>
                  </a:cubicBezTo>
                  <a:cubicBezTo>
                    <a:pt x="55" y="39"/>
                    <a:pt x="53" y="37"/>
                    <a:pt x="51" y="37"/>
                  </a:cubicBezTo>
                  <a:close/>
                </a:path>
              </a:pathLst>
            </a:custGeom>
            <a:solidFill>
              <a:srgbClr val="9A0001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6528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63EF7-CF51-87AE-5BD2-4FBD02BD1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AAC59451-F28E-651D-7718-9DBEFB611E48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5516407A-9A82-CBA7-30F3-1236785E474E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8224074-D0ED-E430-34A6-97C05BF913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295E2BF3-F7CE-2C92-54E6-D2CB00B4D3E9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A3004B-A4F5-30A4-A4AA-38488E45A514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8A8698A2-0A2B-1470-D6D4-DA41C0E1EF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2343F09-9C82-D6B4-1DCA-D479475E0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50" y="1271587"/>
            <a:ext cx="10172700" cy="431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F0A00-679B-AC6D-EBC9-47D5C0B334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51C2B0FE-5DE9-68BD-CEC0-F9D1621C89D3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2DDE67-145C-C815-9203-18C626AABEFF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A8D07ED9-AA2C-ACAB-5D55-5893DE8CF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21DC2EA8-7EDD-E238-62BE-5B7B375752BB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CA9AAF9-9939-D60D-FEBC-06FD6C98DCF2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B49948AB-A907-526E-D111-BE880CC0602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sp>
        <p:nvSpPr>
          <p:cNvPr id="7" name="圆角矩形 17">
            <a:extLst>
              <a:ext uri="{FF2B5EF4-FFF2-40B4-BE49-F238E27FC236}">
                <a16:creationId xmlns:a16="http://schemas.microsoft.com/office/drawing/2014/main" id="{EFA8C255-05F7-05DB-DC5C-9D2BC491F7C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84506" y="1136905"/>
            <a:ext cx="2272427" cy="5883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求系统总动能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1B16C78-555C-7BD4-C46A-2E49B4D5393E}"/>
              </a:ext>
            </a:extLst>
          </p:cNvPr>
          <p:cNvSpPr txBox="1"/>
          <p:nvPr/>
        </p:nvSpPr>
        <p:spPr>
          <a:xfrm>
            <a:off x="3055620" y="1140745"/>
            <a:ext cx="7978140" cy="15321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若仅考虑双足机器人在二维矢状面下的运动，则可以将双足机器人系统的刚体数目简化为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个，标号从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1~7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分别为：机器人上肢躯干部分（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UB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）、右侧大腿部分（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rf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）、右侧小腿部分（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rt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）、右足（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rc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）、左侧大腿部分（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lf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）、左侧小腿部分（</a:t>
            </a:r>
            <a:r>
              <a:rPr lang="en-US" altLang="zh-CN" sz="16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lt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）、左足（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lc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）。</a:t>
            </a:r>
          </a:p>
          <a:p>
            <a:pPr algn="just">
              <a:lnSpc>
                <a:spcPct val="150000"/>
              </a:lnSpc>
            </a:pP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那么，对于系统中的第</a:t>
            </a:r>
            <a:r>
              <a:rPr lang="en-US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个刚体，其动能包括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转动动能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16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平动动能</a:t>
            </a:r>
            <a:r>
              <a:rPr lang="zh-CN" altLang="zh-CN" sz="16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两部分：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55BEFF6-2B03-BA9E-F381-FA1FC8277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AF77D06-616A-B1B3-C9B3-A34D9190A0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6422" y="2672896"/>
            <a:ext cx="2929338" cy="755958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2C84F67-FC5F-71E8-D81E-7C9D513FCF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5620" y="3301364"/>
            <a:ext cx="7795260" cy="34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4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FC5171-9D7E-010F-AF58-8FC9EDE8A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F9E07E2A-1BBB-A24F-6A09-074D861A04CA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5405CD2-7D32-7400-F7EC-3B3F06F52BDA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F4E6FA2-1032-E030-46DC-1D47241EE6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6C944756-2766-6DC6-A1D5-217AFCEA7034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EC5232-1000-AC33-04FE-D1FE891FF9D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38A55DB3-9355-BC06-716D-829CFE75670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sp>
        <p:nvSpPr>
          <p:cNvPr id="7" name="圆角矩形 17">
            <a:extLst>
              <a:ext uri="{FF2B5EF4-FFF2-40B4-BE49-F238E27FC236}">
                <a16:creationId xmlns:a16="http://schemas.microsoft.com/office/drawing/2014/main" id="{DFA770F9-5FD9-A856-2238-680E2608F03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3961" y="937912"/>
            <a:ext cx="2272427" cy="5883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求系统总动能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A6B83E8-CF33-44AC-9352-BFD56B22EA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92C72F-4E1F-EAA3-CA34-62AB8D9BA7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687" y="1827847"/>
            <a:ext cx="10334625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237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02100-76E0-6CA1-19B0-35688C5319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E222728-545F-3801-7283-8D1D631B9686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FE9888A-9BBE-0332-FD9B-6544B3EDF3E6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CF2CE7FD-9364-DF05-39CB-95495CE82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1E99C89E-7E52-AE0A-3936-C4241CFC7379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5CDCFB-3DBA-FE09-A3BB-4AE423F9AFE4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761D55A5-464A-8425-F77A-953DC72998E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sp>
        <p:nvSpPr>
          <p:cNvPr id="7" name="圆角矩形 17">
            <a:extLst>
              <a:ext uri="{FF2B5EF4-FFF2-40B4-BE49-F238E27FC236}">
                <a16:creationId xmlns:a16="http://schemas.microsoft.com/office/drawing/2014/main" id="{E172142E-5A94-880A-F812-EBFF5C592422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3961" y="937912"/>
            <a:ext cx="2272427" cy="5883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求系统总位能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4F67C04-2509-A7F7-E3D6-2460DF45D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7236227-6DD0-0BF0-89A8-3FD7B8380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81" y="1875472"/>
            <a:ext cx="893445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685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280F9-0E90-70FD-3455-A966BA7EE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3DA1DBF8-EA31-07B6-DE35-D1D0FE8DA9AC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75613BE-3BE2-4A24-C52C-4D36CFF867AF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41705B8-85D5-7D90-0D39-18EE3AF664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E5BA8D0D-FB1A-50B7-2A22-55A18647B4E5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4052CF3-C20D-69E4-CA9A-50779A49744A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E0C5F403-B13D-4038-1C27-EB0B1940AD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sp>
        <p:nvSpPr>
          <p:cNvPr id="7" name="圆角矩形 17">
            <a:extLst>
              <a:ext uri="{FF2B5EF4-FFF2-40B4-BE49-F238E27FC236}">
                <a16:creationId xmlns:a16="http://schemas.microsoft.com/office/drawing/2014/main" id="{A5F03410-97AD-971B-ECE2-D1D7BDF9FEB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3961" y="937913"/>
            <a:ext cx="4141819" cy="570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求解机器人系统动力学方程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1129EC8-B258-79A9-ED1E-CEA004302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C4C74-D983-318A-CABC-FB6F86B50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041" y="1508761"/>
            <a:ext cx="7076760" cy="151076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93BBDC3-C972-ADE5-0CFB-40032FEDD9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398" y="3686462"/>
            <a:ext cx="9932983" cy="285711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1C9C9834-CE49-7741-4A03-D2748E277888}"/>
              </a:ext>
            </a:extLst>
          </p:cNvPr>
          <p:cNvSpPr txBox="1"/>
          <p:nvPr/>
        </p:nvSpPr>
        <p:spPr>
          <a:xfrm>
            <a:off x="613041" y="3105834"/>
            <a:ext cx="364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对每一项计算化简合并后可写为：</a:t>
            </a:r>
          </a:p>
        </p:txBody>
      </p:sp>
    </p:spTree>
    <p:extLst>
      <p:ext uri="{BB962C8B-B14F-4D97-AF65-F5344CB8AC3E}">
        <p14:creationId xmlns:p14="http://schemas.microsoft.com/office/powerpoint/2010/main" val="2127231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9DC0F-E840-01E9-EF0D-EF704CBA8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D43691A-C107-565C-86FC-24D841BE6B59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E32C62BC-7752-F58D-408A-6134344EBBB5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2852109-7525-81C9-312B-D401D8264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1CFB6417-E358-015B-0EE1-CF8445872C40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7AE83DA-45EC-1DCD-9A17-CF5DD9BA9A30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6C800842-696E-5C65-A431-143DC059044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sp>
        <p:nvSpPr>
          <p:cNvPr id="7" name="圆角矩形 17">
            <a:extLst>
              <a:ext uri="{FF2B5EF4-FFF2-40B4-BE49-F238E27FC236}">
                <a16:creationId xmlns:a16="http://schemas.microsoft.com/office/drawing/2014/main" id="{E6623437-BDB1-76C6-9543-8C56CBA8018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3961" y="937913"/>
            <a:ext cx="4402003" cy="570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足地接触力（地反力） 的建模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F73007B4-0F9E-1113-BCD1-68E78E0D24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7618246-33FA-736B-E1DF-2BC3E84D0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123" y="1853089"/>
            <a:ext cx="10330649" cy="430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322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6F7EA-B1B0-4C5A-D2FF-4DD12F236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4DC5E1A0-F125-6968-5D3E-2A4F0349EA48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E735F72-28A3-F9FF-BB71-94B7C8C59811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5BA4BBC-838B-40F3-F37A-E71F3250AE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388578D2-5391-8840-6651-86A83FFAEF8A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41578-3FDF-C556-3B78-B2445608AF58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动力学建模与推导</a:t>
            </a:r>
          </a:p>
        </p:txBody>
      </p:sp>
      <p:sp>
        <p:nvSpPr>
          <p:cNvPr id="2" name="圆角矩形 17">
            <a:extLst>
              <a:ext uri="{FF2B5EF4-FFF2-40B4-BE49-F238E27FC236}">
                <a16:creationId xmlns:a16="http://schemas.microsoft.com/office/drawing/2014/main" id="{51A5A9B4-13BB-83E8-AEF2-A343225FE50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364506" y="144829"/>
            <a:ext cx="6751293" cy="5715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向量形式的基于拉格朗日方程的刚体动力学建模</a:t>
            </a:r>
          </a:p>
        </p:txBody>
      </p:sp>
      <p:sp>
        <p:nvSpPr>
          <p:cNvPr id="7" name="圆角矩形 17">
            <a:extLst>
              <a:ext uri="{FF2B5EF4-FFF2-40B4-BE49-F238E27FC236}">
                <a16:creationId xmlns:a16="http://schemas.microsoft.com/office/drawing/2014/main" id="{FF0F8D5E-3193-3444-372F-BF89AECC560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93961" y="937913"/>
            <a:ext cx="4402003" cy="57084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D5A4"/>
              </a:gs>
              <a:gs pos="30000">
                <a:srgbClr val="97998C">
                  <a:alpha val="100000"/>
                </a:srgbClr>
              </a:gs>
              <a:gs pos="76000">
                <a:srgbClr val="A23838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足地接触力（地反力） 的建模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D47AE475-4BF8-F371-CE5F-9BEAD52B8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008B29-8868-DE4C-4C89-D657FFEBF6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057" y="1856259"/>
            <a:ext cx="11751885" cy="430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05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04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0" y="2961840"/>
            <a:ext cx="9471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控制策略设计与仿真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E43A5F-7896-4E7A-8535-4C41972BD98C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D75BEF3-1E86-43C1-9795-9558FE2422F9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F72A68BC-1A02-43F4-AEA7-1567761BF5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958EFADE-ADE5-495A-A57C-70E8B1E4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429459E1-C3E4-43F6-9B10-D6154C474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7B922557-A341-43A9-9BAA-8EC4B23F7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F6552669-C119-45C7-8889-E15BAAB01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042EABF4-5FD5-4823-A2D5-8BE12DAA9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CFEC696A-E756-4B78-8380-BC4D2E5CA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F65AF728-36DD-4250-9939-B5B60A51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1B8C579F-E2C6-4257-BD75-244D30DF6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id="{362E7BED-555E-4672-91F0-3772EC8EC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D88A1308-DBCB-412E-AC8B-714CF83E2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id="{8586398E-F0C8-43FF-B12B-6AD7DA91C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97F3FC30-61BF-403B-B2A0-11D442043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A82142A1-935B-44CA-8557-39E4786A8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5CE41EC3-0A0D-46FE-8800-358C28A6C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FF660265-D69E-4C14-8DAE-474D332E5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B9D011C-BB2E-435E-8CFC-8F7B37D67FD7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B569EF18-2982-47A9-A7CA-E8045BA2E5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F35B614A-6412-4F1A-8C1E-0A6D24345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C02EBC3A-E3C2-4F6D-A0BA-B92268860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7FFD34FB-F660-47EB-BF1C-336853E54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E09D05C3-AF8E-4D48-BC84-C1B36AFE9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EC942E72-CDDF-47AE-A4AC-3BEFCCB08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566F96D4-870F-42E9-A601-A07837254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6">
                <a:extLst>
                  <a:ext uri="{FF2B5EF4-FFF2-40B4-BE49-F238E27FC236}">
                    <a16:creationId xmlns:a16="http://schemas.microsoft.com/office/drawing/2014/main" id="{B6A0629A-EA91-4FF1-89DE-2246CD1F4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F951B2AE-A391-4ADF-9333-B24EE6F79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39C855A7-869C-43DD-AA04-9CF536F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BBC87B93-26E2-423F-9940-32A02487B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4F1B4E19-F798-4D05-9467-690831EF4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309D4C0-7EAD-4D49-9C2E-5C0EC9CDB333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B14AFCB7-FA92-4CC7-9960-100B39F4E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ABFA2F23-9EEE-416E-8CE4-6480D5D84D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59905DA2-C564-401D-BB3C-BCADEAF86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4">
                <a:extLst>
                  <a:ext uri="{FF2B5EF4-FFF2-40B4-BE49-F238E27FC236}">
                    <a16:creationId xmlns:a16="http://schemas.microsoft.com/office/drawing/2014/main" id="{3DED79E0-5F1C-4A8A-9EC3-6B8865C42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5">
                <a:extLst>
                  <a:ext uri="{FF2B5EF4-FFF2-40B4-BE49-F238E27FC236}">
                    <a16:creationId xmlns:a16="http://schemas.microsoft.com/office/drawing/2014/main" id="{082F9CBF-8FCF-48A7-94AB-B1D9803FB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6">
                <a:extLst>
                  <a:ext uri="{FF2B5EF4-FFF2-40B4-BE49-F238E27FC236}">
                    <a16:creationId xmlns:a16="http://schemas.microsoft.com/office/drawing/2014/main" id="{8C73118C-6384-4B23-B518-0B789401C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7">
                <a:extLst>
                  <a:ext uri="{FF2B5EF4-FFF2-40B4-BE49-F238E27FC236}">
                    <a16:creationId xmlns:a16="http://schemas.microsoft.com/office/drawing/2014/main" id="{4EF9D537-1365-4453-B8E2-2FBC585DA8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2BCEF9BA-5430-40C4-9D83-78CE3A4AA8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D5B3CA08-DA8A-42ED-8710-F5944D85C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0">
                <a:extLst>
                  <a:ext uri="{FF2B5EF4-FFF2-40B4-BE49-F238E27FC236}">
                    <a16:creationId xmlns:a16="http://schemas.microsoft.com/office/drawing/2014/main" id="{B315F1C0-4769-4896-9BAD-B249BBD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1">
                <a:extLst>
                  <a:ext uri="{FF2B5EF4-FFF2-40B4-BE49-F238E27FC236}">
                    <a16:creationId xmlns:a16="http://schemas.microsoft.com/office/drawing/2014/main" id="{8000EF92-BC4C-4EEA-A26B-472BF46A5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2">
                <a:extLst>
                  <a:ext uri="{FF2B5EF4-FFF2-40B4-BE49-F238E27FC236}">
                    <a16:creationId xmlns:a16="http://schemas.microsoft.com/office/drawing/2014/main" id="{B60B0193-DB4F-41A8-B4BC-7192B6DA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3">
                <a:extLst>
                  <a:ext uri="{FF2B5EF4-FFF2-40B4-BE49-F238E27FC236}">
                    <a16:creationId xmlns:a16="http://schemas.microsoft.com/office/drawing/2014/main" id="{3760C39C-92D3-428B-A76D-5D144C2A9D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4">
                <a:extLst>
                  <a:ext uri="{FF2B5EF4-FFF2-40B4-BE49-F238E27FC236}">
                    <a16:creationId xmlns:a16="http://schemas.microsoft.com/office/drawing/2014/main" id="{AA3F781A-E4E5-49F7-9072-D3DB6E1F4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55">
                <a:extLst>
                  <a:ext uri="{FF2B5EF4-FFF2-40B4-BE49-F238E27FC236}">
                    <a16:creationId xmlns:a16="http://schemas.microsoft.com/office/drawing/2014/main" id="{B1A7CCED-1936-4BDE-A749-9E8AEFA2A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56">
                <a:extLst>
                  <a:ext uri="{FF2B5EF4-FFF2-40B4-BE49-F238E27FC236}">
                    <a16:creationId xmlns:a16="http://schemas.microsoft.com/office/drawing/2014/main" id="{DB3D9C23-95A2-4BC7-B1DE-D2C10C8CE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7">
                <a:extLst>
                  <a:ext uri="{FF2B5EF4-FFF2-40B4-BE49-F238E27FC236}">
                    <a16:creationId xmlns:a16="http://schemas.microsoft.com/office/drawing/2014/main" id="{A311B116-4671-44FE-90B7-FFA8723E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58">
                <a:extLst>
                  <a:ext uri="{FF2B5EF4-FFF2-40B4-BE49-F238E27FC236}">
                    <a16:creationId xmlns:a16="http://schemas.microsoft.com/office/drawing/2014/main" id="{C85B71DA-0032-4E0A-AE29-248B62EC7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59">
                <a:extLst>
                  <a:ext uri="{FF2B5EF4-FFF2-40B4-BE49-F238E27FC236}">
                    <a16:creationId xmlns:a16="http://schemas.microsoft.com/office/drawing/2014/main" id="{D227E631-A54F-4C17-ABA0-ACBE943D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76705444-03A9-419B-96FF-15ADD6C93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61">
                <a:extLst>
                  <a:ext uri="{FF2B5EF4-FFF2-40B4-BE49-F238E27FC236}">
                    <a16:creationId xmlns:a16="http://schemas.microsoft.com/office/drawing/2014/main" id="{31EED31B-7C8B-436C-947C-8C90C6BE5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33AD6C8D-5D1A-4A45-8FE0-D6F6DC1DA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71">
                <a:extLst>
                  <a:ext uri="{FF2B5EF4-FFF2-40B4-BE49-F238E27FC236}">
                    <a16:creationId xmlns:a16="http://schemas.microsoft.com/office/drawing/2014/main" id="{1CF60749-8B36-4783-B0C4-0480E9A2B7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C5A563E-95A7-46F5-965A-9C712E07AFF0}"/>
              </a:ext>
            </a:extLst>
          </p:cNvPr>
          <p:cNvSpPr/>
          <p:nvPr/>
        </p:nvSpPr>
        <p:spPr>
          <a:xfrm>
            <a:off x="1514931" y="3910893"/>
            <a:ext cx="7424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Design of Control Strategy and Simulation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8911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基于粒子群参数实时优化的机器人关节轨迹跟踪控制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1F530D-FC96-48DE-A82E-36A8CEFA52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34" y="1391340"/>
            <a:ext cx="1483663" cy="2968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9050DF5-3E8F-B043-8169-8EA849122380}"/>
              </a:ext>
            </a:extLst>
          </p:cNvPr>
          <p:cNvSpPr txBox="1"/>
          <p:nvPr/>
        </p:nvSpPr>
        <p:spPr>
          <a:xfrm>
            <a:off x="242797" y="2346144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关节力矩如何给定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3990D56-7156-B77A-59C6-FBFB2B21E3BA}"/>
              </a:ext>
            </a:extLst>
          </p:cNvPr>
          <p:cNvSpPr txBox="1"/>
          <p:nvPr/>
        </p:nvSpPr>
        <p:spPr>
          <a:xfrm>
            <a:off x="242797" y="2768872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位置跟踪控制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F67EF000-2D43-B301-1A02-3A633019D0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6900" y="1886392"/>
          <a:ext cx="28448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917360" imgH="253800" progId="Equation.DSMT4">
                  <p:embed/>
                </p:oleObj>
              </mc:Choice>
              <mc:Fallback>
                <p:oleObj name="Equation" r:id="rId5" imgW="1917360" imgH="2538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BC0EC57-3C66-4168-A5FC-A8BF8A8261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886392"/>
                        <a:ext cx="2844800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CEA019E4-39A7-C9DB-B32A-5DF57656B84B}"/>
              </a:ext>
            </a:extLst>
          </p:cNvPr>
          <p:cNvSpPr txBox="1"/>
          <p:nvPr/>
        </p:nvSpPr>
        <p:spPr>
          <a:xfrm>
            <a:off x="242797" y="1427051"/>
            <a:ext cx="2844800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机器人动力学方程：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6055464-75A6-A512-5BB2-547A8CD2E9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0735" y="2831027"/>
          <a:ext cx="2579687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80092" imgH="257031" progId="Equation.DSMT4">
                  <p:embed/>
                </p:oleObj>
              </mc:Choice>
              <mc:Fallback>
                <p:oleObj name="Equation" r:id="rId7" imgW="2580092" imgH="257031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E900A89-ED96-423E-AFE0-22610299F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30735" y="2831027"/>
                        <a:ext cx="2579687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1960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基于粒子群参数实时优化的机器人关节轨迹跟踪控制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E9DEF6-08B8-414E-98F1-79C38E17BF4F}"/>
              </a:ext>
            </a:extLst>
          </p:cNvPr>
          <p:cNvGrpSpPr/>
          <p:nvPr/>
        </p:nvGrpSpPr>
        <p:grpSpPr>
          <a:xfrm>
            <a:off x="9099085" y="3384576"/>
            <a:ext cx="2991774" cy="1427295"/>
            <a:chOff x="9031486" y="2314574"/>
            <a:chExt cx="2991774" cy="142729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46E9173-A6BB-4DF0-2303-D844D5A61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3" r="49270" b="65681"/>
            <a:stretch/>
          </p:blipFill>
          <p:spPr bwMode="auto">
            <a:xfrm>
              <a:off x="9031486" y="2355850"/>
              <a:ext cx="2991774" cy="138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887ECF2-D90E-4F83-8642-BB25F12C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4875" y="2314574"/>
              <a:ext cx="364601" cy="5714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EB9A01-4C3F-498E-8293-3BB616FBA114}"/>
              </a:ext>
            </a:extLst>
          </p:cNvPr>
          <p:cNvGrpSpPr/>
          <p:nvPr/>
        </p:nvGrpSpPr>
        <p:grpSpPr>
          <a:xfrm>
            <a:off x="9442992" y="1041560"/>
            <a:ext cx="2303960" cy="2031548"/>
            <a:chOff x="8690722" y="1041560"/>
            <a:chExt cx="2303960" cy="203154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0366034-858A-4EE3-A51D-B97308DEA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7" t="4865" r="18294"/>
            <a:stretch/>
          </p:blipFill>
          <p:spPr>
            <a:xfrm>
              <a:off x="8690722" y="1041560"/>
              <a:ext cx="1098602" cy="197527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3939068-09A1-4F32-AF9E-F525969A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6080" y="1142722"/>
              <a:ext cx="1098602" cy="1930386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122BB553-367F-40BE-8903-62878E3108AD}"/>
              </a:ext>
            </a:extLst>
          </p:cNvPr>
          <p:cNvSpPr txBox="1"/>
          <p:nvPr/>
        </p:nvSpPr>
        <p:spPr>
          <a:xfrm>
            <a:off x="9127158" y="3019279"/>
            <a:ext cx="2935629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动捕系统测量人体运动、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OpenSim</a:t>
            </a: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缩放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F543FB-E9A7-4589-823E-0240448C566F}"/>
              </a:ext>
            </a:extLst>
          </p:cNvPr>
          <p:cNvSpPr txBox="1"/>
          <p:nvPr/>
        </p:nvSpPr>
        <p:spPr>
          <a:xfrm>
            <a:off x="9127158" y="4856912"/>
            <a:ext cx="2935629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逆运动学计算得到生成关节运动曲线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1F530D-FC96-48DE-A82E-36A8CEFA5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34" y="1391340"/>
            <a:ext cx="1483663" cy="2968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1E29B02-C8A9-D474-0111-CF74C146C1F1}"/>
              </a:ext>
            </a:extLst>
          </p:cNvPr>
          <p:cNvSpPr txBox="1"/>
          <p:nvPr/>
        </p:nvSpPr>
        <p:spPr>
          <a:xfrm>
            <a:off x="242797" y="2346144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关节力矩如何给定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82DB51-A7BE-E419-1680-6F911ECDE47A}"/>
              </a:ext>
            </a:extLst>
          </p:cNvPr>
          <p:cNvSpPr txBox="1"/>
          <p:nvPr/>
        </p:nvSpPr>
        <p:spPr>
          <a:xfrm>
            <a:off x="242797" y="2768872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的位置跟踪控制：</a:t>
            </a:r>
          </a:p>
        </p:txBody>
      </p:sp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76A89C3C-9E1E-BE9F-F0A5-7D744D24528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6900" y="1886392"/>
          <a:ext cx="28448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917360" imgH="253800" progId="Equation.DSMT4">
                  <p:embed/>
                </p:oleObj>
              </mc:Choice>
              <mc:Fallback>
                <p:oleObj name="Equation" r:id="rId9" imgW="1917360" imgH="2538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BC0EC57-3C66-4168-A5FC-A8BF8A8261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886392"/>
                        <a:ext cx="2844800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1E4FED16-79DB-8BF1-101C-CB6584143CC6}"/>
              </a:ext>
            </a:extLst>
          </p:cNvPr>
          <p:cNvSpPr txBox="1"/>
          <p:nvPr/>
        </p:nvSpPr>
        <p:spPr>
          <a:xfrm>
            <a:off x="242797" y="1427051"/>
            <a:ext cx="2844800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机器人动力学方程：</a:t>
            </a:r>
          </a:p>
        </p:txBody>
      </p:sp>
      <p:graphicFrame>
        <p:nvGraphicFramePr>
          <p:cNvPr id="28" name="对象 27">
            <a:extLst>
              <a:ext uri="{FF2B5EF4-FFF2-40B4-BE49-F238E27FC236}">
                <a16:creationId xmlns:a16="http://schemas.microsoft.com/office/drawing/2014/main" id="{F7EE37DF-9EF2-B15A-AEA3-52953EC275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0735" y="2831027"/>
          <a:ext cx="2579687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580092" imgH="257031" progId="Equation.DSMT4">
                  <p:embed/>
                </p:oleObj>
              </mc:Choice>
              <mc:Fallback>
                <p:oleObj name="Equation" r:id="rId11" imgW="2580092" imgH="257031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E900A89-ED96-423E-AFE0-22610299F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630735" y="2831027"/>
                        <a:ext cx="2579687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文本框 28">
            <a:extLst>
              <a:ext uri="{FF2B5EF4-FFF2-40B4-BE49-F238E27FC236}">
                <a16:creationId xmlns:a16="http://schemas.microsoft.com/office/drawing/2014/main" id="{76F962A6-36AE-40B7-A4E5-718F13074F1E}"/>
              </a:ext>
            </a:extLst>
          </p:cNvPr>
          <p:cNvSpPr txBox="1"/>
          <p:nvPr/>
        </p:nvSpPr>
        <p:spPr>
          <a:xfrm>
            <a:off x="242797" y="3191600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期望轨迹如何获取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F9960BF-6902-7287-F4C5-AC6BE5AEAB70}"/>
              </a:ext>
            </a:extLst>
          </p:cNvPr>
          <p:cNvSpPr txBox="1"/>
          <p:nvPr/>
        </p:nvSpPr>
        <p:spPr>
          <a:xfrm>
            <a:off x="242797" y="3614328"/>
            <a:ext cx="4912396" cy="5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实测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人体行走过程中的下肢运动数据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通过逆动力学运算，获得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下肢关节运动轨迹</a:t>
            </a:r>
          </a:p>
        </p:txBody>
      </p:sp>
    </p:spTree>
    <p:extLst>
      <p:ext uri="{BB962C8B-B14F-4D97-AF65-F5344CB8AC3E}">
        <p14:creationId xmlns:p14="http://schemas.microsoft.com/office/powerpoint/2010/main" val="2460467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01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0" y="2961840"/>
            <a:ext cx="6763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机械结构设计</a:t>
            </a:r>
            <a:r>
              <a:rPr lang="zh-CN" altLang="en-US" sz="5400" b="1" spc="300" dirty="0">
                <a:solidFill>
                  <a:srgbClr val="9A0001"/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与仿真</a:t>
            </a:r>
            <a:endParaRPr kumimoji="0" lang="zh-CN" altLang="en-US" sz="5400" b="1" i="0" u="none" strike="noStrike" kern="1200" cap="none" spc="30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E43A5F-7896-4E7A-8535-4C41972BD98C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D75BEF3-1E86-43C1-9795-9558FE2422F9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F72A68BC-1A02-43F4-AEA7-1567761BF5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958EFADE-ADE5-495A-A57C-70E8B1E4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429459E1-C3E4-43F6-9B10-D6154C474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7B922557-A341-43A9-9BAA-8EC4B23F7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F6552669-C119-45C7-8889-E15BAAB01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042EABF4-5FD5-4823-A2D5-8BE12DAA9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CFEC696A-E756-4B78-8380-BC4D2E5CA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F65AF728-36DD-4250-9939-B5B60A51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1B8C579F-E2C6-4257-BD75-244D30DF6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id="{362E7BED-555E-4672-91F0-3772EC8EC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D88A1308-DBCB-412E-AC8B-714CF83E2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id="{8586398E-F0C8-43FF-B12B-6AD7DA91C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97F3FC30-61BF-403B-B2A0-11D442043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A82142A1-935B-44CA-8557-39E4786A8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5CE41EC3-0A0D-46FE-8800-358C28A6C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FF660265-D69E-4C14-8DAE-474D332E5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B9D011C-BB2E-435E-8CFC-8F7B37D67FD7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B569EF18-2982-47A9-A7CA-E8045BA2E5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F35B614A-6412-4F1A-8C1E-0A6D24345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C02EBC3A-E3C2-4F6D-A0BA-B92268860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7FFD34FB-F660-47EB-BF1C-336853E54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E09D05C3-AF8E-4D48-BC84-C1B36AFE9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EC942E72-CDDF-47AE-A4AC-3BEFCCB08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566F96D4-870F-42E9-A601-A07837254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6">
                <a:extLst>
                  <a:ext uri="{FF2B5EF4-FFF2-40B4-BE49-F238E27FC236}">
                    <a16:creationId xmlns:a16="http://schemas.microsoft.com/office/drawing/2014/main" id="{B6A0629A-EA91-4FF1-89DE-2246CD1F4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F951B2AE-A391-4ADF-9333-B24EE6F79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39C855A7-869C-43DD-AA04-9CF536F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BBC87B93-26E2-423F-9940-32A02487B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4F1B4E19-F798-4D05-9467-690831EF4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309D4C0-7EAD-4D49-9C2E-5C0EC9CDB333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B14AFCB7-FA92-4CC7-9960-100B39F4E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ABFA2F23-9EEE-416E-8CE4-6480D5D84D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59905DA2-C564-401D-BB3C-BCADEAF86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4">
                <a:extLst>
                  <a:ext uri="{FF2B5EF4-FFF2-40B4-BE49-F238E27FC236}">
                    <a16:creationId xmlns:a16="http://schemas.microsoft.com/office/drawing/2014/main" id="{3DED79E0-5F1C-4A8A-9EC3-6B8865C42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5">
                <a:extLst>
                  <a:ext uri="{FF2B5EF4-FFF2-40B4-BE49-F238E27FC236}">
                    <a16:creationId xmlns:a16="http://schemas.microsoft.com/office/drawing/2014/main" id="{082F9CBF-8FCF-48A7-94AB-B1D9803FB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6">
                <a:extLst>
                  <a:ext uri="{FF2B5EF4-FFF2-40B4-BE49-F238E27FC236}">
                    <a16:creationId xmlns:a16="http://schemas.microsoft.com/office/drawing/2014/main" id="{8C73118C-6384-4B23-B518-0B789401C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7">
                <a:extLst>
                  <a:ext uri="{FF2B5EF4-FFF2-40B4-BE49-F238E27FC236}">
                    <a16:creationId xmlns:a16="http://schemas.microsoft.com/office/drawing/2014/main" id="{4EF9D537-1365-4453-B8E2-2FBC585DA8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2BCEF9BA-5430-40C4-9D83-78CE3A4AA8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D5B3CA08-DA8A-42ED-8710-F5944D85C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0">
                <a:extLst>
                  <a:ext uri="{FF2B5EF4-FFF2-40B4-BE49-F238E27FC236}">
                    <a16:creationId xmlns:a16="http://schemas.microsoft.com/office/drawing/2014/main" id="{B315F1C0-4769-4896-9BAD-B249BBD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1">
                <a:extLst>
                  <a:ext uri="{FF2B5EF4-FFF2-40B4-BE49-F238E27FC236}">
                    <a16:creationId xmlns:a16="http://schemas.microsoft.com/office/drawing/2014/main" id="{8000EF92-BC4C-4EEA-A26B-472BF46A5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2">
                <a:extLst>
                  <a:ext uri="{FF2B5EF4-FFF2-40B4-BE49-F238E27FC236}">
                    <a16:creationId xmlns:a16="http://schemas.microsoft.com/office/drawing/2014/main" id="{B60B0193-DB4F-41A8-B4BC-7192B6DA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3">
                <a:extLst>
                  <a:ext uri="{FF2B5EF4-FFF2-40B4-BE49-F238E27FC236}">
                    <a16:creationId xmlns:a16="http://schemas.microsoft.com/office/drawing/2014/main" id="{3760C39C-92D3-428B-A76D-5D144C2A9D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4">
                <a:extLst>
                  <a:ext uri="{FF2B5EF4-FFF2-40B4-BE49-F238E27FC236}">
                    <a16:creationId xmlns:a16="http://schemas.microsoft.com/office/drawing/2014/main" id="{AA3F781A-E4E5-49F7-9072-D3DB6E1F4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55">
                <a:extLst>
                  <a:ext uri="{FF2B5EF4-FFF2-40B4-BE49-F238E27FC236}">
                    <a16:creationId xmlns:a16="http://schemas.microsoft.com/office/drawing/2014/main" id="{B1A7CCED-1936-4BDE-A749-9E8AEFA2A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56">
                <a:extLst>
                  <a:ext uri="{FF2B5EF4-FFF2-40B4-BE49-F238E27FC236}">
                    <a16:creationId xmlns:a16="http://schemas.microsoft.com/office/drawing/2014/main" id="{DB3D9C23-95A2-4BC7-B1DE-D2C10C8CE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7">
                <a:extLst>
                  <a:ext uri="{FF2B5EF4-FFF2-40B4-BE49-F238E27FC236}">
                    <a16:creationId xmlns:a16="http://schemas.microsoft.com/office/drawing/2014/main" id="{A311B116-4671-44FE-90B7-FFA8723E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58">
                <a:extLst>
                  <a:ext uri="{FF2B5EF4-FFF2-40B4-BE49-F238E27FC236}">
                    <a16:creationId xmlns:a16="http://schemas.microsoft.com/office/drawing/2014/main" id="{C85B71DA-0032-4E0A-AE29-248B62EC7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59">
                <a:extLst>
                  <a:ext uri="{FF2B5EF4-FFF2-40B4-BE49-F238E27FC236}">
                    <a16:creationId xmlns:a16="http://schemas.microsoft.com/office/drawing/2014/main" id="{D227E631-A54F-4C17-ABA0-ACBE943D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76705444-03A9-419B-96FF-15ADD6C93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61">
                <a:extLst>
                  <a:ext uri="{FF2B5EF4-FFF2-40B4-BE49-F238E27FC236}">
                    <a16:creationId xmlns:a16="http://schemas.microsoft.com/office/drawing/2014/main" id="{31EED31B-7C8B-436C-947C-8C90C6BE5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33AD6C8D-5D1A-4A45-8FE0-D6F6DC1DA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71">
                <a:extLst>
                  <a:ext uri="{FF2B5EF4-FFF2-40B4-BE49-F238E27FC236}">
                    <a16:creationId xmlns:a16="http://schemas.microsoft.com/office/drawing/2014/main" id="{1CF60749-8B36-4783-B0C4-0480E9A2B7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C5A563E-95A7-46F5-965A-9C712E07AFF0}"/>
              </a:ext>
            </a:extLst>
          </p:cNvPr>
          <p:cNvSpPr/>
          <p:nvPr/>
        </p:nvSpPr>
        <p:spPr>
          <a:xfrm>
            <a:off x="1514931" y="3910893"/>
            <a:ext cx="59322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Mechanical Design and Simulation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646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基于粒子群参数实时优化的机器人关节轨迹跟踪控制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1006E-4889-40C1-B344-193E8046D3CB}"/>
              </a:ext>
            </a:extLst>
          </p:cNvPr>
          <p:cNvSpPr txBox="1"/>
          <p:nvPr/>
        </p:nvSpPr>
        <p:spPr>
          <a:xfrm>
            <a:off x="242797" y="2346144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关节力矩如何给定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3AA4A7-BD67-4678-B737-97291B8B8FFC}"/>
              </a:ext>
            </a:extLst>
          </p:cNvPr>
          <p:cNvSpPr txBox="1"/>
          <p:nvPr/>
        </p:nvSpPr>
        <p:spPr>
          <a:xfrm>
            <a:off x="242797" y="2768872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的位置跟踪控制：</a:t>
            </a: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6BC0EC57-3C66-4168-A5FC-A8BF8A8261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6900" y="1886392"/>
          <a:ext cx="28448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17360" imgH="253800" progId="Equation.DSMT4">
                  <p:embed/>
                </p:oleObj>
              </mc:Choice>
              <mc:Fallback>
                <p:oleObj name="Equation" r:id="rId4" imgW="1917360" imgH="2538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BC0EC57-3C66-4168-A5FC-A8BF8A8261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886392"/>
                        <a:ext cx="2844800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60D2BF8-74B8-49E8-955F-7BC288C1A454}"/>
              </a:ext>
            </a:extLst>
          </p:cNvPr>
          <p:cNvSpPr txBox="1"/>
          <p:nvPr/>
        </p:nvSpPr>
        <p:spPr>
          <a:xfrm>
            <a:off x="242797" y="1427051"/>
            <a:ext cx="2844800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机器人动力学方程：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E900A89-ED96-423E-AFE0-22610299FA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30735" y="2831027"/>
          <a:ext cx="2579687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80092" imgH="257031" progId="Equation.DSMT4">
                  <p:embed/>
                </p:oleObj>
              </mc:Choice>
              <mc:Fallback>
                <p:oleObj name="Equation" r:id="rId6" imgW="2580092" imgH="257031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E900A89-ED96-423E-AFE0-22610299F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30735" y="2831027"/>
                        <a:ext cx="2579687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F53927E7-4004-48A6-A313-0D46551C5007}"/>
              </a:ext>
            </a:extLst>
          </p:cNvPr>
          <p:cNvSpPr txBox="1"/>
          <p:nvPr/>
        </p:nvSpPr>
        <p:spPr>
          <a:xfrm>
            <a:off x="242797" y="3191600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期望轨迹如何获取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B0B220-F644-470B-800C-1B3A1C099C4E}"/>
              </a:ext>
            </a:extLst>
          </p:cNvPr>
          <p:cNvSpPr txBox="1"/>
          <p:nvPr/>
        </p:nvSpPr>
        <p:spPr>
          <a:xfrm>
            <a:off x="242797" y="3614328"/>
            <a:ext cx="4912396" cy="5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实测人体行走过程中的下肢运动数据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通过逆动力学运算，获得下肢关节运动轨迹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F543FB-E9A7-4589-823E-0240448C566F}"/>
              </a:ext>
            </a:extLst>
          </p:cNvPr>
          <p:cNvSpPr txBox="1"/>
          <p:nvPr/>
        </p:nvSpPr>
        <p:spPr>
          <a:xfrm>
            <a:off x="7265769" y="3429000"/>
            <a:ext cx="3723394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基于粒子群优化的机器人关节力矩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控制流程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8FC016F-EB28-4374-8DE9-D23824C14742}"/>
              </a:ext>
            </a:extLst>
          </p:cNvPr>
          <p:cNvSpPr txBox="1"/>
          <p:nvPr/>
        </p:nvSpPr>
        <p:spPr>
          <a:xfrm>
            <a:off x="242797" y="4295588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控制参数如何确定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A2D72D-A6D5-447A-BDF9-F5CBEBA832AB}"/>
              </a:ext>
            </a:extLst>
          </p:cNvPr>
          <p:cNvSpPr txBox="1"/>
          <p:nvPr/>
        </p:nvSpPr>
        <p:spPr>
          <a:xfrm>
            <a:off x="242796" y="4718316"/>
            <a:ext cx="5059453" cy="5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粒子群优化算法（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Particle Swarm Optimization, PSO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根据关节位置跟踪表现，对各关节的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参数进行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实时调优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4080D6B-D582-4951-8CA9-8251C605808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54" y="1070561"/>
            <a:ext cx="4316224" cy="23584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D66C8EB-9CB2-4F8B-A263-1B285BF40048}"/>
              </a:ext>
            </a:extLst>
          </p:cNvPr>
          <p:cNvSpPr/>
          <p:nvPr/>
        </p:nvSpPr>
        <p:spPr>
          <a:xfrm>
            <a:off x="6477000" y="3933456"/>
            <a:ext cx="5295900" cy="2542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A2F122-89BD-4716-8AA1-9B120C294D2E}"/>
              </a:ext>
            </a:extLst>
          </p:cNvPr>
          <p:cNvSpPr txBox="1"/>
          <p:nvPr/>
        </p:nvSpPr>
        <p:spPr>
          <a:xfrm>
            <a:off x="6598902" y="4011143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粒子群优化算法中，粒子 </a:t>
            </a:r>
            <a:r>
              <a:rPr lang="en-US" altLang="zh-CN" sz="1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的速度       和位置     更新公式：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A7BA19D-71CB-4D8B-B241-53CBA374EDF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85100" y="4422775"/>
          <a:ext cx="2679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79480" imgH="279360" progId="Equation.DSMT4">
                  <p:embed/>
                </p:oleObj>
              </mc:Choice>
              <mc:Fallback>
                <p:oleObj name="Equation" r:id="rId9" imgW="2679480" imgH="27936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A7BA19D-71CB-4D8B-B241-53CBA374ED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85100" y="4422775"/>
                        <a:ext cx="2679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28BCE94-1EB8-49F2-86B6-0535F9DB78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56774" y="4721462"/>
          <a:ext cx="98107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80579" imgH="257031" progId="Equation.DSMT4">
                  <p:embed/>
                </p:oleObj>
              </mc:Choice>
              <mc:Fallback>
                <p:oleObj name="Equation" r:id="rId11" imgW="980579" imgH="257031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28BCE94-1EB8-49F2-86B6-0535F9DB7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56774" y="4721462"/>
                        <a:ext cx="981075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F332606-9EC5-44AA-A64E-C0EDF27B85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339584" y="408343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91960" imgH="241200" progId="Equation.DSMT4">
                  <p:embed/>
                </p:oleObj>
              </mc:Choice>
              <mc:Fallback>
                <p:oleObj name="Equation" r:id="rId13" imgW="291960" imgH="24120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DF332606-9EC5-44AA-A64E-C0EDF27B8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39584" y="408343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A919F98C-0D16-4C09-A9AB-6F029944D1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171115" y="4074773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200" imgH="241200" progId="Equation.DSMT4">
                  <p:embed/>
                </p:oleObj>
              </mc:Choice>
              <mc:Fallback>
                <p:oleObj name="Equation" r:id="rId15" imgW="241200" imgH="2412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A919F98C-0D16-4C09-A9AB-6F029944D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171115" y="4074773"/>
                        <a:ext cx="241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1E89EF76-D1F3-40DC-B5BB-D3AF85533E8E}"/>
              </a:ext>
            </a:extLst>
          </p:cNvPr>
          <p:cNvSpPr txBox="1"/>
          <p:nvPr/>
        </p:nvSpPr>
        <p:spPr>
          <a:xfrm>
            <a:off x="6598902" y="4953300"/>
            <a:ext cx="5173998" cy="136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每个粒子既受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自身最优位置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的影响，又受到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全局最优位置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的吸引。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适应度函数定义：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同时考虑了运动跟踪时的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位置误差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速度误差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E1C90E2D-420B-4741-9F5E-86B4CC3E52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62229" y="5437716"/>
          <a:ext cx="25701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570736" imgH="533501" progId="Equation.DSMT4">
                  <p:embed/>
                </p:oleObj>
              </mc:Choice>
              <mc:Fallback>
                <p:oleObj name="Equation" r:id="rId17" imgW="2570736" imgH="533501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E1C90E2D-420B-4741-9F5E-86B4CC3E52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62229" y="5437716"/>
                        <a:ext cx="25701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766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行走动画.avi - PotPlayer 2024-12-26 13-41-05 - Trim">
            <a:hlinkClick r:id="" action="ppaction://media"/>
            <a:extLst>
              <a:ext uri="{FF2B5EF4-FFF2-40B4-BE49-F238E27FC236}">
                <a16:creationId xmlns:a16="http://schemas.microsoft.com/office/drawing/2014/main" id="{51617E6C-2185-B824-174E-39CAA5C78E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509" t="22706" r="8205" b="37372"/>
          <a:stretch/>
        </p:blipFill>
        <p:spPr>
          <a:xfrm>
            <a:off x="886496" y="2763365"/>
            <a:ext cx="10419008" cy="2739495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关节轨迹跟踪控制下的机器人动力学仿真结果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3AA4A7-BD67-4678-B737-97291B8B8FFC}"/>
              </a:ext>
            </a:extLst>
          </p:cNvPr>
          <p:cNvSpPr txBox="1"/>
          <p:nvPr/>
        </p:nvSpPr>
        <p:spPr>
          <a:xfrm>
            <a:off x="242796" y="1510477"/>
            <a:ext cx="5350283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仿真参数：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1.0 m/s 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行走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 s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，计算步长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0.1 </a:t>
            </a:r>
            <a:r>
              <a:rPr lang="en-US" altLang="zh-CN" sz="1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ms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仿真平台：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 R2024a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Intel Core i7-12700, 16 GB 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优化参数：粒子数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，优化维度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，粒子作用时间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1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ms</a:t>
            </a:r>
            <a:endParaRPr lang="zh-CN" altLang="en-US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BB88797-3E54-4FBE-AF6E-02DC8EE09237}"/>
              </a:ext>
            </a:extLst>
          </p:cNvPr>
          <p:cNvSpPr txBox="1"/>
          <p:nvPr/>
        </p:nvSpPr>
        <p:spPr>
          <a:xfrm>
            <a:off x="4234303" y="5281506"/>
            <a:ext cx="3723394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左侧髋关节屈伸电机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控制参数迭代曲线</a:t>
            </a:r>
          </a:p>
        </p:txBody>
      </p:sp>
    </p:spTree>
    <p:extLst>
      <p:ext uri="{BB962C8B-B14F-4D97-AF65-F5344CB8AC3E}">
        <p14:creationId xmlns:p14="http://schemas.microsoft.com/office/powerpoint/2010/main" val="4229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0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B3A548D-3B71-4F5B-9144-EE8BAA2CD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76495"/>
            <a:ext cx="5606601" cy="447630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关节轨迹跟踪控制下的机器人动力学仿真结果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3AA4A7-BD67-4678-B737-97291B8B8FFC}"/>
              </a:ext>
            </a:extLst>
          </p:cNvPr>
          <p:cNvSpPr txBox="1"/>
          <p:nvPr/>
        </p:nvSpPr>
        <p:spPr>
          <a:xfrm>
            <a:off x="242796" y="1472112"/>
            <a:ext cx="5350283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仿真参数：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1.0 m/s 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行走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 s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，计算步长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0.1 </a:t>
            </a:r>
            <a:r>
              <a:rPr lang="en-US" altLang="zh-CN" sz="1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ms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仿真平台：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 R2024a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Intel Core i7-12700, 16 GB RAM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优化参数：粒子数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，优化维度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，粒子作用时间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1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ms</a:t>
            </a:r>
            <a:endParaRPr lang="zh-CN" altLang="en-US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F543FB-E9A7-4589-823E-0240448C566F}"/>
              </a:ext>
            </a:extLst>
          </p:cNvPr>
          <p:cNvSpPr txBox="1"/>
          <p:nvPr/>
        </p:nvSpPr>
        <p:spPr>
          <a:xfrm>
            <a:off x="7242708" y="5281506"/>
            <a:ext cx="3723394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双足机器人行走仿真结果与参考轨迹对比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93F65FD-D84F-4CF7-9B54-D4DA8032907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" y="2378828"/>
            <a:ext cx="4061840" cy="266379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BB88797-3E54-4FBE-AF6E-02DC8EE09237}"/>
              </a:ext>
            </a:extLst>
          </p:cNvPr>
          <p:cNvSpPr txBox="1"/>
          <p:nvPr/>
        </p:nvSpPr>
        <p:spPr>
          <a:xfrm>
            <a:off x="1213163" y="4978681"/>
            <a:ext cx="3723394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左侧髋关节屈伸电机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控制参数迭代曲线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C426ABC-B918-4C6F-9441-F8E8D20F158D}"/>
              </a:ext>
            </a:extLst>
          </p:cNvPr>
          <p:cNvGrpSpPr/>
          <p:nvPr/>
        </p:nvGrpSpPr>
        <p:grpSpPr>
          <a:xfrm>
            <a:off x="6224157" y="5633685"/>
            <a:ext cx="5478443" cy="841828"/>
            <a:chOff x="6224157" y="5633685"/>
            <a:chExt cx="5478443" cy="84182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CB1085-2BC3-4D26-8486-CF828A139338}"/>
                </a:ext>
              </a:extLst>
            </p:cNvPr>
            <p:cNvSpPr/>
            <p:nvPr/>
          </p:nvSpPr>
          <p:spPr>
            <a:xfrm>
              <a:off x="6224157" y="5633685"/>
              <a:ext cx="5478443" cy="841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88CC9B3-D0FE-4292-A34C-83A606BB5D04}"/>
                </a:ext>
              </a:extLst>
            </p:cNvPr>
            <p:cNvSpPr txBox="1"/>
            <p:nvPr/>
          </p:nvSpPr>
          <p:spPr>
            <a:xfrm>
              <a:off x="6288237" y="5645336"/>
              <a:ext cx="5350283" cy="70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机器人关节运动几乎可以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完美贴合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关节角度和速度参考轨迹</a:t>
              </a:r>
              <a:endPara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一定程度上忽略实测运动信号的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噪声干扰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7391E1-8E65-46AF-A239-A4E1D8A6E44B}"/>
              </a:ext>
            </a:extLst>
          </p:cNvPr>
          <p:cNvGrpSpPr/>
          <p:nvPr/>
        </p:nvGrpSpPr>
        <p:grpSpPr>
          <a:xfrm>
            <a:off x="335637" y="5345446"/>
            <a:ext cx="5478443" cy="1130067"/>
            <a:chOff x="335637" y="5345446"/>
            <a:chExt cx="5478443" cy="113006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15B1F38-D8E6-40F7-B634-53CC7E1B9578}"/>
                </a:ext>
              </a:extLst>
            </p:cNvPr>
            <p:cNvSpPr/>
            <p:nvPr/>
          </p:nvSpPr>
          <p:spPr>
            <a:xfrm>
              <a:off x="335637" y="5345446"/>
              <a:ext cx="5478443" cy="11300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9DA18C5-3F74-4A88-99ED-CEFFCD414DB9}"/>
                </a:ext>
              </a:extLst>
            </p:cNvPr>
            <p:cNvSpPr txBox="1"/>
            <p:nvPr/>
          </p:nvSpPr>
          <p:spPr>
            <a:xfrm>
              <a:off x="399718" y="5357588"/>
              <a:ext cx="5350283" cy="1029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前</a:t>
              </a:r>
              <a:r>
                <a:rPr lang="en-US" altLang="zh-CN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3 s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内，粒子处于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探索阶段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，参数取值多样性强</a:t>
              </a:r>
              <a:endPara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 ~ 3 s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间，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全局最优位置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确定，粒子开始快速向最优点移动</a:t>
              </a:r>
              <a:endPara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3 s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后，粒子基本到达最优点，种群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趋于稳定</a:t>
              </a:r>
              <a:endPara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742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7AFCB1F5-0B96-4046-A677-8BE50E09A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17F61DB-A61D-48CE-8B2C-0E198B64C57E}"/>
              </a:ext>
            </a:extLst>
          </p:cNvPr>
          <p:cNvGrpSpPr/>
          <p:nvPr/>
        </p:nvGrpSpPr>
        <p:grpSpPr>
          <a:xfrm>
            <a:off x="223141" y="153554"/>
            <a:ext cx="771851" cy="770051"/>
            <a:chOff x="2105799" y="20055838"/>
            <a:chExt cx="6748090" cy="6732363"/>
          </a:xfrm>
          <a:solidFill>
            <a:srgbClr val="9A0001">
              <a:alpha val="90000"/>
            </a:srgbClr>
          </a:solidFill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E88A82D6-37FB-4A9F-AA75-B0D0ED0027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42">
              <a:extLst>
                <a:ext uri="{FF2B5EF4-FFF2-40B4-BE49-F238E27FC236}">
                  <a16:creationId xmlns:a16="http://schemas.microsoft.com/office/drawing/2014/main" id="{D22CA736-2565-4B74-9079-09D6F61BC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43">
              <a:extLst>
                <a:ext uri="{FF2B5EF4-FFF2-40B4-BE49-F238E27FC236}">
                  <a16:creationId xmlns:a16="http://schemas.microsoft.com/office/drawing/2014/main" id="{49AD7739-2457-4CD3-B808-96E9FF97F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78AB2EA-D806-477A-A8DE-8EB79171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65D943FA-9B48-4E85-9118-BD2156AEC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8FDF7445-8F3F-4371-B406-50C58E78A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F4D9F597-B8B0-46DD-ACD9-953CE09E6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87023A1D-90CB-48D5-905E-12D9350DB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F02A286-9E79-4871-8457-DDDF578E5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50">
              <a:extLst>
                <a:ext uri="{FF2B5EF4-FFF2-40B4-BE49-F238E27FC236}">
                  <a16:creationId xmlns:a16="http://schemas.microsoft.com/office/drawing/2014/main" id="{8755A78B-BB29-4E5B-955C-3F93A3C38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51">
              <a:extLst>
                <a:ext uri="{FF2B5EF4-FFF2-40B4-BE49-F238E27FC236}">
                  <a16:creationId xmlns:a16="http://schemas.microsoft.com/office/drawing/2014/main" id="{796806AC-39CF-48CB-B718-74820E7AB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B4C877BA-3246-4BBE-9D14-FE608648A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5FFCABFB-9AC9-4B3F-87DF-E2597F097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F9BB49C2-B41D-4BFB-89E2-250877A4B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7CF990A5-900A-42CA-8D5E-3D5BA3E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DE5D4C62-27BC-4F80-BDE9-122CEE218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CFD8DAFC-A621-496D-9F56-0F681A758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58">
              <a:extLst>
                <a:ext uri="{FF2B5EF4-FFF2-40B4-BE49-F238E27FC236}">
                  <a16:creationId xmlns:a16="http://schemas.microsoft.com/office/drawing/2014/main" id="{57563F3B-78FC-401C-B309-962FBB39E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59">
              <a:extLst>
                <a:ext uri="{FF2B5EF4-FFF2-40B4-BE49-F238E27FC236}">
                  <a16:creationId xmlns:a16="http://schemas.microsoft.com/office/drawing/2014/main" id="{C598612B-4105-4F1E-90DE-1AA7C75D4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60">
              <a:extLst>
                <a:ext uri="{FF2B5EF4-FFF2-40B4-BE49-F238E27FC236}">
                  <a16:creationId xmlns:a16="http://schemas.microsoft.com/office/drawing/2014/main" id="{DF11ACCC-535B-4914-A6DF-7A08ACDAE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61">
              <a:extLst>
                <a:ext uri="{FF2B5EF4-FFF2-40B4-BE49-F238E27FC236}">
                  <a16:creationId xmlns:a16="http://schemas.microsoft.com/office/drawing/2014/main" id="{7C62F792-D365-4E61-B7B1-B7ECA9102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279C90DD-2893-4DE6-9ED0-33766AA92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E8F5DBE3-227B-4074-B53A-1F514004E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CCC4A09-5FE6-4FC9-9322-881668A4637B}"/>
              </a:ext>
            </a:extLst>
          </p:cNvPr>
          <p:cNvSpPr/>
          <p:nvPr/>
        </p:nvSpPr>
        <p:spPr>
          <a:xfrm>
            <a:off x="0" y="1961188"/>
            <a:ext cx="12192000" cy="1839185"/>
          </a:xfrm>
          <a:prstGeom prst="rect">
            <a:avLst/>
          </a:prstGeom>
          <a:solidFill>
            <a:srgbClr val="9B0000"/>
          </a:solidFill>
          <a:ln>
            <a:solidFill>
              <a:srgbClr val="9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9D8E21-8C59-4EFB-BC6A-A5A68E69BBBE}"/>
              </a:ext>
            </a:extLst>
          </p:cNvPr>
          <p:cNvSpPr txBox="1"/>
          <p:nvPr/>
        </p:nvSpPr>
        <p:spPr>
          <a:xfrm>
            <a:off x="2321223" y="4008122"/>
            <a:ext cx="7337127" cy="881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汇报人：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琚振盟  李江天  张晨曦  范祖鑫  靳葳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14000"/>
              </a:lnSpc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2024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年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12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月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26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4138FA-A521-4522-85F7-6F12FEB14F18}"/>
              </a:ext>
            </a:extLst>
          </p:cNvPr>
          <p:cNvSpPr txBox="1"/>
          <p:nvPr/>
        </p:nvSpPr>
        <p:spPr>
          <a:xfrm>
            <a:off x="2427437" y="2558801"/>
            <a:ext cx="7337127" cy="64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请老师和同学们批评指正！</a:t>
            </a: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BB104FAA-CC1F-49F9-82A7-CA1737A6E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7975" t="-16762" r="13774" b="32682"/>
          <a:stretch/>
        </p:blipFill>
        <p:spPr>
          <a:xfrm>
            <a:off x="8978349" y="1726866"/>
            <a:ext cx="3213651" cy="20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1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E5442-ED50-620A-603E-BE2DCE1FD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00811987-554E-5374-0B2E-54F3C2B3CA37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03616EFC-80DC-D278-9752-7465B89E111E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2D7E4DD-C185-AFFB-A36D-D70EF3912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0177498-F949-1A4E-AC40-3FA40FA26050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1AC620-861F-0102-E0B1-1735E9499752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人体行走运动机理分析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F2833B8-5297-1765-783D-0116CAF0C4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4908"/>
          <a:stretch/>
        </p:blipFill>
        <p:spPr>
          <a:xfrm>
            <a:off x="4715553" y="1597378"/>
            <a:ext cx="7129537" cy="4455867"/>
          </a:xfrm>
          <a:prstGeom prst="rect">
            <a:avLst/>
          </a:prstGeom>
        </p:spPr>
      </p:pic>
      <p:grpSp>
        <p:nvGrpSpPr>
          <p:cNvPr id="17" name="组合 16">
            <a:extLst>
              <a:ext uri="{FF2B5EF4-FFF2-40B4-BE49-F238E27FC236}">
                <a16:creationId xmlns:a16="http://schemas.microsoft.com/office/drawing/2014/main" id="{E4A7837F-CA20-471E-6F05-6F63A3DCBDE8}"/>
              </a:ext>
            </a:extLst>
          </p:cNvPr>
          <p:cNvGrpSpPr/>
          <p:nvPr/>
        </p:nvGrpSpPr>
        <p:grpSpPr>
          <a:xfrm>
            <a:off x="606400" y="841829"/>
            <a:ext cx="5675245" cy="3668082"/>
            <a:chOff x="-225779" y="841829"/>
            <a:chExt cx="5675245" cy="3668082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9CA52ED1-A42C-BF0A-0629-D6354F436206}"/>
                </a:ext>
              </a:extLst>
            </p:cNvPr>
            <p:cNvGrpSpPr/>
            <p:nvPr/>
          </p:nvGrpSpPr>
          <p:grpSpPr>
            <a:xfrm>
              <a:off x="-225779" y="841829"/>
              <a:ext cx="5675245" cy="3668082"/>
              <a:chOff x="1" y="818296"/>
              <a:chExt cx="5233558" cy="3397576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FCB39C1F-EC30-43A0-4141-1BB77C7B8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53818" b="57755"/>
              <a:stretch/>
            </p:blipFill>
            <p:spPr>
              <a:xfrm>
                <a:off x="1" y="818296"/>
                <a:ext cx="3274044" cy="3397576"/>
              </a:xfrm>
              <a:prstGeom prst="rect">
                <a:avLst/>
              </a:prstGeom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3A50AAE-395B-D014-019C-7E14B48E07C7}"/>
                  </a:ext>
                </a:extLst>
              </p:cNvPr>
              <p:cNvSpPr/>
              <p:nvPr/>
            </p:nvSpPr>
            <p:spPr>
              <a:xfrm>
                <a:off x="4713111" y="3374043"/>
                <a:ext cx="520448" cy="5093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A85C5F35-FBE4-5775-CBF1-F2D8DE64EA00}"/>
                </a:ext>
              </a:extLst>
            </p:cNvPr>
            <p:cNvSpPr/>
            <p:nvPr/>
          </p:nvSpPr>
          <p:spPr>
            <a:xfrm>
              <a:off x="3081867" y="2675870"/>
              <a:ext cx="423333" cy="479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79520E8-6F01-8BC8-07F2-D56F02AA9BAF}"/>
              </a:ext>
            </a:extLst>
          </p:cNvPr>
          <p:cNvGrpSpPr/>
          <p:nvPr/>
        </p:nvGrpSpPr>
        <p:grpSpPr>
          <a:xfrm>
            <a:off x="-8304" y="3155244"/>
            <a:ext cx="4604268" cy="3668082"/>
            <a:chOff x="2726267" y="2656480"/>
            <a:chExt cx="4604268" cy="3668082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CCEE17C2-81FE-3039-6E4E-BB0DD5EE87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3448" t="-8386" r="91" b="66141"/>
            <a:stretch/>
          </p:blipFill>
          <p:spPr>
            <a:xfrm>
              <a:off x="2989959" y="2656480"/>
              <a:ext cx="4340576" cy="3668082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B7801CC0-EFFE-DBC4-CADD-BF41AEDB9EBE}"/>
                </a:ext>
              </a:extLst>
            </p:cNvPr>
            <p:cNvSpPr/>
            <p:nvPr/>
          </p:nvSpPr>
          <p:spPr>
            <a:xfrm>
              <a:off x="2726267" y="4659551"/>
              <a:ext cx="423333" cy="479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410A140B-C1F0-46D6-1EC4-1106E2A90B29}"/>
              </a:ext>
            </a:extLst>
          </p:cNvPr>
          <p:cNvSpPr/>
          <p:nvPr/>
        </p:nvSpPr>
        <p:spPr>
          <a:xfrm>
            <a:off x="7987215" y="3671571"/>
            <a:ext cx="423333" cy="47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7F77119-2857-1E50-5873-50C6B4F69F1D}"/>
              </a:ext>
            </a:extLst>
          </p:cNvPr>
          <p:cNvSpPr/>
          <p:nvPr/>
        </p:nvSpPr>
        <p:spPr>
          <a:xfrm>
            <a:off x="8182315" y="5745764"/>
            <a:ext cx="423333" cy="479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2433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81FEB8-7C76-0728-8C8A-C54DC90DBB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AFE6F77-B413-CD02-21CA-2184ABDE1C6E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1BECF5F7-969A-4BF0-0C9B-95B9A5FFFBCA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1263ACA-A969-76C5-366B-3371833C4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623B9143-7634-6048-7DC3-505B818218C5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0457FA-D876-2BCA-8592-9565C4E0A446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双足机器人设计方案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E31567-1A01-6C24-5BC2-7E5CB72BFB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04" y="861157"/>
            <a:ext cx="2922685" cy="600250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29AF0A1E-9C7D-568E-4D39-103AE259E4D4}"/>
              </a:ext>
            </a:extLst>
          </p:cNvPr>
          <p:cNvSpPr txBox="1"/>
          <p:nvPr/>
        </p:nvSpPr>
        <p:spPr>
          <a:xfrm>
            <a:off x="3606296" y="1411111"/>
            <a:ext cx="65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腰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C8448AB-461E-B1DA-FC46-C3F5D1A8BEF0}"/>
              </a:ext>
            </a:extLst>
          </p:cNvPr>
          <p:cNvSpPr txBox="1"/>
          <p:nvPr/>
        </p:nvSpPr>
        <p:spPr>
          <a:xfrm>
            <a:off x="3606296" y="3335867"/>
            <a:ext cx="65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髋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21A383E-F218-B1DB-20E5-DF98108049E2}"/>
              </a:ext>
            </a:extLst>
          </p:cNvPr>
          <p:cNvSpPr txBox="1"/>
          <p:nvPr/>
        </p:nvSpPr>
        <p:spPr>
          <a:xfrm>
            <a:off x="3606296" y="4891291"/>
            <a:ext cx="65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膝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2B45376-EB5B-7016-5038-29D63697E89C}"/>
              </a:ext>
            </a:extLst>
          </p:cNvPr>
          <p:cNvSpPr txBox="1"/>
          <p:nvPr/>
        </p:nvSpPr>
        <p:spPr>
          <a:xfrm>
            <a:off x="3606296" y="5867815"/>
            <a:ext cx="654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踝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8308708-8F91-3B64-3529-99338E824A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31" t="17919" r="27686" b="21896"/>
          <a:stretch/>
        </p:blipFill>
        <p:spPr>
          <a:xfrm>
            <a:off x="4595965" y="897466"/>
            <a:ext cx="2663085" cy="5960533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C8DD7B85-7CC6-EFD7-08C2-120A3EBF05C7}"/>
              </a:ext>
            </a:extLst>
          </p:cNvPr>
          <p:cNvCxnSpPr>
            <a:cxnSpLocks/>
          </p:cNvCxnSpPr>
          <p:nvPr/>
        </p:nvCxnSpPr>
        <p:spPr>
          <a:xfrm flipH="1">
            <a:off x="6406982" y="1162756"/>
            <a:ext cx="1924217" cy="0"/>
          </a:xfrm>
          <a:prstGeom prst="straightConnector1">
            <a:avLst/>
          </a:prstGeom>
          <a:ln w="50800">
            <a:solidFill>
              <a:srgbClr val="CF7F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E7413A4-5627-95E2-943D-78622E68B753}"/>
              </a:ext>
            </a:extLst>
          </p:cNvPr>
          <p:cNvCxnSpPr>
            <a:cxnSpLocks/>
          </p:cNvCxnSpPr>
          <p:nvPr/>
        </p:nvCxnSpPr>
        <p:spPr>
          <a:xfrm flipH="1">
            <a:off x="6576314" y="2144882"/>
            <a:ext cx="1754885" cy="0"/>
          </a:xfrm>
          <a:prstGeom prst="straightConnector1">
            <a:avLst/>
          </a:prstGeom>
          <a:ln w="50800">
            <a:solidFill>
              <a:srgbClr val="CF7F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53883E9D-97F2-6A4A-26B6-CE28A0B5B5EF}"/>
              </a:ext>
            </a:extLst>
          </p:cNvPr>
          <p:cNvCxnSpPr>
            <a:cxnSpLocks/>
          </p:cNvCxnSpPr>
          <p:nvPr/>
        </p:nvCxnSpPr>
        <p:spPr>
          <a:xfrm flipH="1">
            <a:off x="6655336" y="2997201"/>
            <a:ext cx="1675863" cy="0"/>
          </a:xfrm>
          <a:prstGeom prst="straightConnector1">
            <a:avLst/>
          </a:prstGeom>
          <a:ln w="50800">
            <a:solidFill>
              <a:srgbClr val="CF7F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13219543-CBB9-B8E8-E43F-709B84ED7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0071"/>
              </p:ext>
            </p:extLst>
          </p:nvPr>
        </p:nvGraphicFramePr>
        <p:xfrm>
          <a:off x="7117382" y="4693250"/>
          <a:ext cx="4901883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1630">
                  <a:extLst>
                    <a:ext uri="{9D8B030D-6E8A-4147-A177-3AD203B41FA5}">
                      <a16:colId xmlns:a16="http://schemas.microsoft.com/office/drawing/2014/main" val="1196837986"/>
                    </a:ext>
                  </a:extLst>
                </a:gridCol>
                <a:gridCol w="3290253">
                  <a:extLst>
                    <a:ext uri="{9D8B030D-6E8A-4147-A177-3AD203B41FA5}">
                      <a16:colId xmlns:a16="http://schemas.microsoft.com/office/drawing/2014/main" val="3850522524"/>
                    </a:ext>
                  </a:extLst>
                </a:gridCol>
              </a:tblGrid>
              <a:tr h="336553">
                <a:tc>
                  <a:txBody>
                    <a:bodyPr/>
                    <a:lstStyle/>
                    <a:p>
                      <a:pPr algn="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主要参数确定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根据国家标准</a:t>
                      </a:r>
                      <a:r>
                        <a:rPr lang="en-US" altLang="zh-CN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GB/T 10000-2023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797955"/>
                  </a:ext>
                </a:extLst>
              </a:tr>
              <a:tr h="341227">
                <a:tc>
                  <a:txBody>
                    <a:bodyPr/>
                    <a:lstStyle/>
                    <a:p>
                      <a:pPr algn="r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关节动力选择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b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微软雅黑 Light" panose="020B0502040204020203" pitchFamily="34" charset="-122"/>
                          <a:cs typeface="Times New Roman" panose="02020603050405020304" pitchFamily="18" charset="0"/>
                        </a:rPr>
                        <a:t>伺服电机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4714086"/>
                  </a:ext>
                </a:extLst>
              </a:tr>
            </a:tbl>
          </a:graphicData>
        </a:graphic>
      </p:graphicFrame>
      <p:sp>
        <p:nvSpPr>
          <p:cNvPr id="36" name="文本框 35">
            <a:extLst>
              <a:ext uri="{FF2B5EF4-FFF2-40B4-BE49-F238E27FC236}">
                <a16:creationId xmlns:a16="http://schemas.microsoft.com/office/drawing/2014/main" id="{640633DB-CB6C-DF74-243F-806204C66449}"/>
              </a:ext>
            </a:extLst>
          </p:cNvPr>
          <p:cNvSpPr txBox="1"/>
          <p:nvPr/>
        </p:nvSpPr>
        <p:spPr>
          <a:xfrm>
            <a:off x="8393982" y="978090"/>
            <a:ext cx="37528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配备高清液晶显示屏，可实时显示机器人状态等其它使用者需要的信息；</a:t>
            </a:r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亦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或是各种表情、颜文字等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33B01FF-E4E7-A2D4-8BEE-C0D12A716F57}"/>
              </a:ext>
            </a:extLst>
          </p:cNvPr>
          <p:cNvSpPr txBox="1"/>
          <p:nvPr/>
        </p:nvSpPr>
        <p:spPr>
          <a:xfrm>
            <a:off x="8393982" y="1949237"/>
            <a:ext cx="3752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通过</a:t>
            </a:r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激光雷达以及摄像头来定位，加速度计维持平衡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0F49BA6-0912-8E44-4860-C00674D089F4}"/>
              </a:ext>
            </a:extLst>
          </p:cNvPr>
          <p:cNvSpPr txBox="1"/>
          <p:nvPr/>
        </p:nvSpPr>
        <p:spPr>
          <a:xfrm>
            <a:off x="8393982" y="2708490"/>
            <a:ext cx="3752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上半身采用轻量化结构设计，有着丰富的可扩展性和可玩性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5FBFF173-8B19-E9AE-E023-D79DBA7E6081}"/>
              </a:ext>
            </a:extLst>
          </p:cNvPr>
          <p:cNvCxnSpPr>
            <a:cxnSpLocks/>
          </p:cNvCxnSpPr>
          <p:nvPr/>
        </p:nvCxnSpPr>
        <p:spPr>
          <a:xfrm flipH="1">
            <a:off x="6655336" y="3884287"/>
            <a:ext cx="1675863" cy="0"/>
          </a:xfrm>
          <a:prstGeom prst="straightConnector1">
            <a:avLst/>
          </a:prstGeom>
          <a:ln w="50800">
            <a:solidFill>
              <a:srgbClr val="CF7F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8B563A46-97FD-5453-2843-F49FB9B8CFD9}"/>
              </a:ext>
            </a:extLst>
          </p:cNvPr>
          <p:cNvSpPr txBox="1"/>
          <p:nvPr/>
        </p:nvSpPr>
        <p:spPr>
          <a:xfrm>
            <a:off x="8393982" y="3595576"/>
            <a:ext cx="3752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关节处采用带编码器的电机，以及力矩传感器实时监测关节受力状态</a:t>
            </a: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4E0CC4FA-8F46-39CE-A69E-7FC3FF5C898A}"/>
              </a:ext>
            </a:extLst>
          </p:cNvPr>
          <p:cNvCxnSpPr>
            <a:cxnSpLocks/>
          </p:cNvCxnSpPr>
          <p:nvPr/>
        </p:nvCxnSpPr>
        <p:spPr>
          <a:xfrm flipH="1">
            <a:off x="6655336" y="6399909"/>
            <a:ext cx="1675863" cy="0"/>
          </a:xfrm>
          <a:prstGeom prst="straightConnector1">
            <a:avLst/>
          </a:prstGeom>
          <a:ln w="50800">
            <a:solidFill>
              <a:srgbClr val="CF7F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6440CA7A-0CF5-A250-4B09-E5BD22FCAB43}"/>
              </a:ext>
            </a:extLst>
          </p:cNvPr>
          <p:cNvSpPr txBox="1"/>
          <p:nvPr/>
        </p:nvSpPr>
        <p:spPr>
          <a:xfrm>
            <a:off x="8393982" y="6111198"/>
            <a:ext cx="37528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chemeClr val="tx1"/>
                </a:solidFill>
                <a:latin typeface="Times New Roman" panose="02020603050405020304" pitchFamily="18" charset="0"/>
                <a:ea typeface="微软雅黑 Light" panose="020B0502040204020203" pitchFamily="34" charset="-122"/>
                <a:cs typeface="Times New Roman" panose="02020603050405020304" pitchFamily="18" charset="0"/>
              </a:rPr>
              <a:t>采用足底压力传感器，实时监测步行状态和步态周期阶段</a:t>
            </a:r>
          </a:p>
        </p:txBody>
      </p:sp>
    </p:spTree>
    <p:extLst>
      <p:ext uri="{BB962C8B-B14F-4D97-AF65-F5344CB8AC3E}">
        <p14:creationId xmlns:p14="http://schemas.microsoft.com/office/powerpoint/2010/main" val="2202273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仿真分析的意义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3E7EED-DB1A-E399-5674-E562185B5D9C}"/>
              </a:ext>
            </a:extLst>
          </p:cNvPr>
          <p:cNvGrpSpPr/>
          <p:nvPr/>
        </p:nvGrpSpPr>
        <p:grpSpPr>
          <a:xfrm>
            <a:off x="1318577" y="1924070"/>
            <a:ext cx="9554846" cy="3596640"/>
            <a:chOff x="1498930" y="1966269"/>
            <a:chExt cx="9554846" cy="3596640"/>
          </a:xfrm>
        </p:grpSpPr>
        <p:sp>
          <p:nvSpPr>
            <p:cNvPr id="27" name="箭头: V 形 4"/>
            <p:cNvSpPr/>
            <p:nvPr>
              <p:custDataLst>
                <p:tags r:id="rId1"/>
              </p:custDataLst>
            </p:nvPr>
          </p:nvSpPr>
          <p:spPr>
            <a:xfrm>
              <a:off x="9440876" y="2950519"/>
              <a:ext cx="1612900" cy="1612900"/>
            </a:xfrm>
            <a:prstGeom prst="chevron">
              <a:avLst>
                <a:gd name="adj" fmla="val 34582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  <a:alpha val="50000"/>
                  </a:schemeClr>
                </a:gs>
                <a:gs pos="57000">
                  <a:schemeClr val="tx1">
                    <a:lumMod val="50000"/>
                    <a:lumOff val="50000"/>
                    <a:alpha val="40000"/>
                  </a:schemeClr>
                </a:gs>
                <a:gs pos="79000">
                  <a:schemeClr val="tx1">
                    <a:lumMod val="50000"/>
                    <a:lumOff val="50000"/>
                    <a:alpha val="3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箭头: V 形 5"/>
            <p:cNvSpPr/>
            <p:nvPr>
              <p:custDataLst>
                <p:tags r:id="rId2"/>
              </p:custDataLst>
            </p:nvPr>
          </p:nvSpPr>
          <p:spPr>
            <a:xfrm>
              <a:off x="1498930" y="3458519"/>
              <a:ext cx="597535" cy="597535"/>
            </a:xfrm>
            <a:prstGeom prst="chevron">
              <a:avLst>
                <a:gd name="adj" fmla="val 34582"/>
              </a:avLst>
            </a:prstGeom>
            <a:gradFill>
              <a:gsLst>
                <a:gs pos="0">
                  <a:schemeClr val="tx1">
                    <a:lumMod val="50000"/>
                    <a:lumOff val="50000"/>
                    <a:alpha val="50000"/>
                  </a:schemeClr>
                </a:gs>
                <a:gs pos="57000">
                  <a:schemeClr val="tx1">
                    <a:lumMod val="50000"/>
                    <a:lumOff val="50000"/>
                    <a:alpha val="40000"/>
                  </a:schemeClr>
                </a:gs>
                <a:gs pos="79000">
                  <a:schemeClr val="tx1">
                    <a:lumMod val="50000"/>
                    <a:lumOff val="50000"/>
                    <a:alpha val="30000"/>
                  </a:schemeClr>
                </a:gs>
                <a:gs pos="100000">
                  <a:schemeClr val="tx1">
                    <a:lumMod val="50000"/>
                    <a:lumOff val="50000"/>
                    <a:alpha val="2000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olidFill>
                  <a:schemeClr val="tx1"/>
                </a:solidFill>
                <a:sym typeface="+mn-ea"/>
              </a:endParaRPr>
            </a:p>
          </p:txBody>
        </p:sp>
        <p:cxnSp>
          <p:nvCxnSpPr>
            <p:cNvPr id="29" name="直接连接符 28"/>
            <p:cNvCxnSpPr>
              <a:cxnSpLocks/>
            </p:cNvCxnSpPr>
            <p:nvPr>
              <p:custDataLst>
                <p:tags r:id="rId3"/>
              </p:custDataLst>
            </p:nvPr>
          </p:nvCxnSpPr>
          <p:spPr>
            <a:xfrm flipV="1">
              <a:off x="2096466" y="3756969"/>
              <a:ext cx="7901940" cy="635"/>
            </a:xfrm>
            <a:prstGeom prst="line">
              <a:avLst/>
            </a:prstGeom>
            <a:noFill/>
            <a:ln w="38100" cap="flat" cmpd="sng" algn="ctr">
              <a:solidFill>
                <a:schemeClr val="tx1">
                  <a:lumMod val="50000"/>
                  <a:lumOff val="50000"/>
                  <a:alpha val="50000"/>
                </a:schemeClr>
              </a:solidFill>
              <a:prstDash val="solid"/>
            </a:ln>
            <a:effectLst/>
          </p:spPr>
        </p:cxnSp>
        <p:sp>
          <p:nvSpPr>
            <p:cNvPr id="30" name="平行四边形 29"/>
            <p:cNvSpPr/>
            <p:nvPr>
              <p:custDataLst>
                <p:tags r:id="rId4"/>
              </p:custDataLst>
            </p:nvPr>
          </p:nvSpPr>
          <p:spPr>
            <a:xfrm flipH="1">
              <a:off x="6425261" y="1966269"/>
              <a:ext cx="1983740" cy="427990"/>
            </a:xfrm>
            <a:prstGeom prst="parallelogram">
              <a:avLst>
                <a:gd name="adj" fmla="val 71897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74000">
                  <a:schemeClr val="accent1">
                    <a:alpha val="100000"/>
                  </a:schemeClr>
                </a:gs>
                <a:gs pos="8300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00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600" b="1" spc="100" dirty="0">
                  <a:solidFill>
                    <a:srgbClr val="FFFFFF"/>
                  </a:solidFill>
                  <a:sym typeface="+mn-ea"/>
                </a:rPr>
                <a:t>安全性</a:t>
              </a:r>
            </a:p>
          </p:txBody>
        </p:sp>
        <p:sp>
          <p:nvSpPr>
            <p:cNvPr id="31" name="平行四边形 30"/>
            <p:cNvSpPr/>
            <p:nvPr>
              <p:custDataLst>
                <p:tags r:id="rId5"/>
              </p:custDataLst>
            </p:nvPr>
          </p:nvSpPr>
          <p:spPr>
            <a:xfrm flipH="1">
              <a:off x="4193871" y="1966269"/>
              <a:ext cx="1983740" cy="427990"/>
            </a:xfrm>
            <a:prstGeom prst="parallelogram">
              <a:avLst>
                <a:gd name="adj" fmla="val 71897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74000">
                  <a:schemeClr val="accent1">
                    <a:alpha val="100000"/>
                  </a:schemeClr>
                </a:gs>
                <a:gs pos="8300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00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 b="1" spc="100" dirty="0">
                  <a:solidFill>
                    <a:srgbClr val="FFFFFF"/>
                  </a:solidFill>
                  <a:sym typeface="+mn-ea"/>
                </a:rPr>
                <a:t>材料选择与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400" b="1" spc="100" dirty="0">
                  <a:solidFill>
                    <a:srgbClr val="FFFFFF"/>
                  </a:solidFill>
                  <a:sym typeface="+mn-ea"/>
                </a:rPr>
                <a:t>优化</a:t>
              </a:r>
            </a:p>
          </p:txBody>
        </p:sp>
        <p:sp>
          <p:nvSpPr>
            <p:cNvPr id="32" name="平行四边形 31"/>
            <p:cNvSpPr/>
            <p:nvPr>
              <p:custDataLst>
                <p:tags r:id="rId6"/>
              </p:custDataLst>
            </p:nvPr>
          </p:nvSpPr>
          <p:spPr>
            <a:xfrm flipH="1">
              <a:off x="1956765" y="1966269"/>
              <a:ext cx="1983740" cy="427990"/>
            </a:xfrm>
            <a:prstGeom prst="parallelogram">
              <a:avLst>
                <a:gd name="adj" fmla="val 71897"/>
              </a:avLst>
            </a:prstGeom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74000">
                  <a:schemeClr val="accent1">
                    <a:alpha val="100000"/>
                  </a:schemeClr>
                </a:gs>
                <a:gs pos="83000">
                  <a:schemeClr val="accent1"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135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00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 b="1" spc="100" dirty="0">
                  <a:solidFill>
                    <a:srgbClr val="FFFFFF"/>
                  </a:solidFill>
                  <a:sym typeface="+mn-ea"/>
                </a:rPr>
                <a:t>承受运动负荷</a:t>
              </a:r>
            </a:p>
          </p:txBody>
        </p:sp>
        <p:cxnSp>
          <p:nvCxnSpPr>
            <p:cNvPr id="33" name="直接连接符 32"/>
            <p:cNvCxnSpPr>
              <a:cxnSpLocks/>
            </p:cNvCxnSpPr>
            <p:nvPr>
              <p:custDataLst>
                <p:tags r:id="rId7"/>
              </p:custDataLst>
            </p:nvPr>
          </p:nvCxnSpPr>
          <p:spPr>
            <a:xfrm>
              <a:off x="8255331" y="2180264"/>
              <a:ext cx="1043305" cy="149542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>
              <a:cxnSpLocks/>
            </p:cNvCxnSpPr>
            <p:nvPr>
              <p:custDataLst>
                <p:tags r:id="rId8"/>
              </p:custDataLst>
            </p:nvPr>
          </p:nvCxnSpPr>
          <p:spPr>
            <a:xfrm>
              <a:off x="6128081" y="2328854"/>
              <a:ext cx="969645" cy="136207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cxnSpLocks/>
            </p:cNvCxnSpPr>
            <p:nvPr>
              <p:custDataLst>
                <p:tags r:id="rId9"/>
              </p:custDataLst>
            </p:nvPr>
          </p:nvCxnSpPr>
          <p:spPr>
            <a:xfrm>
              <a:off x="3894151" y="2340919"/>
              <a:ext cx="969645" cy="1362075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cxnSpLocks/>
            </p:cNvCxnSpPr>
            <p:nvPr>
              <p:custDataLst>
                <p:tags r:id="rId10"/>
              </p:custDataLst>
            </p:nvPr>
          </p:nvCxnSpPr>
          <p:spPr>
            <a:xfrm flipV="1">
              <a:off x="4932376" y="3772209"/>
              <a:ext cx="1045210" cy="146685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cxnSpLocks/>
            </p:cNvCxnSpPr>
            <p:nvPr>
              <p:custDataLst>
                <p:tags r:id="rId11"/>
              </p:custDataLst>
            </p:nvPr>
          </p:nvCxnSpPr>
          <p:spPr>
            <a:xfrm flipV="1">
              <a:off x="7135191" y="3706169"/>
              <a:ext cx="1132205" cy="1589405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>
              <p:custDataLst>
                <p:tags r:id="rId12"/>
              </p:custDataLst>
            </p:nvPr>
          </p:nvSpPr>
          <p:spPr>
            <a:xfrm>
              <a:off x="9271966" y="3649019"/>
              <a:ext cx="179705" cy="179705"/>
            </a:xfrm>
            <a:prstGeom prst="ellipse">
              <a:avLst/>
            </a:prstGeom>
            <a:solidFill>
              <a:schemeClr val="accent1"/>
            </a:solidFill>
            <a:ln w="66675">
              <a:solidFill>
                <a:srgbClr val="FFFFFF"/>
              </a:solidFill>
            </a:ln>
            <a:effectLst>
              <a:outerShdw blurRad="50800" dist="38100" dir="2700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9" name="椭圆 38"/>
            <p:cNvSpPr/>
            <p:nvPr>
              <p:custDataLst>
                <p:tags r:id="rId13"/>
              </p:custDataLst>
            </p:nvPr>
          </p:nvSpPr>
          <p:spPr>
            <a:xfrm>
              <a:off x="7022796" y="3649019"/>
              <a:ext cx="179705" cy="179705"/>
            </a:xfrm>
            <a:prstGeom prst="ellipse">
              <a:avLst/>
            </a:prstGeom>
            <a:solidFill>
              <a:schemeClr val="accent1"/>
            </a:solidFill>
            <a:ln w="66675">
              <a:solidFill>
                <a:srgbClr val="FFFFFF"/>
              </a:solidFill>
            </a:ln>
            <a:effectLst>
              <a:outerShdw blurRad="50800" dist="38100" dir="2700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0" name="椭圆 39"/>
            <p:cNvSpPr/>
            <p:nvPr>
              <p:custDataLst>
                <p:tags r:id="rId14"/>
              </p:custDataLst>
            </p:nvPr>
          </p:nvSpPr>
          <p:spPr>
            <a:xfrm>
              <a:off x="4774261" y="3649019"/>
              <a:ext cx="179705" cy="179705"/>
            </a:xfrm>
            <a:prstGeom prst="ellipse">
              <a:avLst/>
            </a:prstGeom>
            <a:solidFill>
              <a:schemeClr val="accent1"/>
            </a:solidFill>
            <a:ln w="66675">
              <a:solidFill>
                <a:srgbClr val="FFFFFF"/>
              </a:solidFill>
            </a:ln>
            <a:effectLst>
              <a:outerShdw blurRad="50800" dist="38100" dir="2700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1" name="平行四边形 40"/>
            <p:cNvSpPr/>
            <p:nvPr>
              <p:custDataLst>
                <p:tags r:id="rId15"/>
              </p:custDataLst>
            </p:nvPr>
          </p:nvSpPr>
          <p:spPr>
            <a:xfrm rot="10800000" flipH="1" flipV="1">
              <a:off x="3036901" y="5134919"/>
              <a:ext cx="1983740" cy="427990"/>
            </a:xfrm>
            <a:prstGeom prst="parallelogram">
              <a:avLst>
                <a:gd name="adj" fmla="val 71341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  <a:gs pos="74000">
                  <a:schemeClr val="accent2">
                    <a:alpha val="100000"/>
                  </a:schemeClr>
                </a:gs>
                <a:gs pos="83000">
                  <a:schemeClr val="accent2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00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1400" b="1" spc="100" dirty="0">
                  <a:solidFill>
                    <a:srgbClr val="FFFFFF"/>
                  </a:solidFill>
                  <a:sym typeface="+mn-ea"/>
                </a:rPr>
                <a:t>运动控制与</a:t>
              </a:r>
            </a:p>
            <a:p>
              <a:pPr lvl="0" algn="ctr">
                <a:buClrTx/>
                <a:buSzTx/>
                <a:buFontTx/>
              </a:pPr>
              <a:r>
                <a:rPr lang="zh-CN" altLang="en-US" sz="1400" b="1" spc="100" dirty="0">
                  <a:solidFill>
                    <a:srgbClr val="FFFFFF"/>
                  </a:solidFill>
                  <a:sym typeface="+mn-ea"/>
                </a:rPr>
                <a:t>稳定性</a:t>
              </a:r>
            </a:p>
          </p:txBody>
        </p:sp>
        <p:sp>
          <p:nvSpPr>
            <p:cNvPr id="42" name="平行四边形 41"/>
            <p:cNvSpPr/>
            <p:nvPr>
              <p:custDataLst>
                <p:tags r:id="rId16"/>
              </p:custDataLst>
            </p:nvPr>
          </p:nvSpPr>
          <p:spPr>
            <a:xfrm rot="10800000" flipH="1" flipV="1">
              <a:off x="5273371" y="5131109"/>
              <a:ext cx="1983740" cy="427990"/>
            </a:xfrm>
            <a:prstGeom prst="parallelogram">
              <a:avLst>
                <a:gd name="adj" fmla="val 71341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  <a:alpha val="100000"/>
                  </a:schemeClr>
                </a:gs>
                <a:gs pos="74000">
                  <a:schemeClr val="accent2">
                    <a:alpha val="100000"/>
                  </a:schemeClr>
                </a:gs>
                <a:gs pos="83000">
                  <a:schemeClr val="accent2">
                    <a:alpha val="100000"/>
                  </a:schemeClr>
                </a:gs>
                <a:gs pos="100000">
                  <a:schemeClr val="accent2">
                    <a:alpha val="100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144000" numCol="1" spcCol="0" rtlCol="0" fromWordArt="0" anchor="ctr" anchorCtr="0" forceAA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r>
                <a:rPr lang="zh-CN" altLang="en-US" sz="1400" b="1" spc="100" dirty="0">
                  <a:solidFill>
                    <a:srgbClr val="FFFFFF"/>
                  </a:solidFill>
                  <a:sym typeface="+mn-ea"/>
                </a:rPr>
                <a:t>避免过早磨损</a:t>
              </a:r>
            </a:p>
          </p:txBody>
        </p:sp>
        <p:sp>
          <p:nvSpPr>
            <p:cNvPr id="43" name="椭圆 42"/>
            <p:cNvSpPr/>
            <p:nvPr>
              <p:custDataLst>
                <p:tags r:id="rId17"/>
              </p:custDataLst>
            </p:nvPr>
          </p:nvSpPr>
          <p:spPr>
            <a:xfrm flipH="1">
              <a:off x="10351466" y="3216584"/>
              <a:ext cx="180340" cy="18034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4" name="正文"/>
            <p:cNvSpPr txBox="1"/>
            <p:nvPr>
              <p:custDataLst>
                <p:tags r:id="rId18"/>
              </p:custDataLst>
            </p:nvPr>
          </p:nvSpPr>
          <p:spPr>
            <a:xfrm flipH="1">
              <a:off x="6882461" y="2506019"/>
              <a:ext cx="1568450" cy="9213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fontAlgn="auto">
                <a:lnSpc>
                  <a:spcPct val="100000"/>
                </a:lnSpc>
                <a:buClr>
                  <a:srgbClr val="B2B2B2"/>
                </a:buClr>
                <a:buSzPct val="70000"/>
                <a:buFont typeface="Wingdings" panose="05000000000000000000" pitchFamily="2" charset="2"/>
                <a:buChar char="n"/>
              </a:pPr>
              <a:r>
                <a:rPr lang="zh-CN" altLang="en-US" sz="12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的强度不足可能会导致零件断裂或失效，进而影响机器人本身的安全性，甚至对周围环境或人员造成潜在危险。</a:t>
              </a:r>
            </a:p>
          </p:txBody>
        </p:sp>
        <p:sp>
          <p:nvSpPr>
            <p:cNvPr id="45" name="正文"/>
            <p:cNvSpPr txBox="1"/>
            <p:nvPr>
              <p:custDataLst>
                <p:tags r:id="rId19"/>
              </p:custDataLst>
            </p:nvPr>
          </p:nvSpPr>
          <p:spPr>
            <a:xfrm flipH="1">
              <a:off x="5848681" y="4145835"/>
              <a:ext cx="1568450" cy="9213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fontAlgn="auto">
                <a:lnSpc>
                  <a:spcPct val="100000"/>
                </a:lnSpc>
                <a:buClr>
                  <a:srgbClr val="B2B2B2"/>
                </a:buClr>
                <a:buSzPct val="70000"/>
                <a:buFont typeface="Wingdings" panose="05000000000000000000" pitchFamily="2" charset="2"/>
                <a:buChar char="n"/>
              </a:pPr>
              <a:r>
                <a:rPr lang="zh-CN" altLang="en-US" sz="12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提前识别潜在的磨损问题，进行设计优化，延长机器人的使用寿命。</a:t>
              </a:r>
            </a:p>
          </p:txBody>
        </p:sp>
        <p:sp>
          <p:nvSpPr>
            <p:cNvPr id="46" name="正文"/>
            <p:cNvSpPr txBox="1"/>
            <p:nvPr>
              <p:custDataLst>
                <p:tags r:id="rId20"/>
              </p:custDataLst>
            </p:nvPr>
          </p:nvSpPr>
          <p:spPr>
            <a:xfrm flipH="1">
              <a:off x="4600906" y="2511734"/>
              <a:ext cx="1568450" cy="9213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fontAlgn="auto">
                <a:lnSpc>
                  <a:spcPct val="100000"/>
                </a:lnSpc>
                <a:buClr>
                  <a:srgbClr val="B2B2B2"/>
                </a:buClr>
                <a:buSzPct val="70000"/>
                <a:buFont typeface="Wingdings" panose="05000000000000000000" pitchFamily="2" charset="2"/>
                <a:buChar char="n"/>
              </a:pPr>
              <a:r>
                <a:rPr lang="zh-CN" altLang="en-US" sz="12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避免因材料强度不足而发生故障，同时通过优化设计减少不必要的材料浪费。</a:t>
              </a:r>
            </a:p>
          </p:txBody>
        </p:sp>
        <p:sp>
          <p:nvSpPr>
            <p:cNvPr id="47" name="正文"/>
            <p:cNvSpPr txBox="1"/>
            <p:nvPr>
              <p:custDataLst>
                <p:tags r:id="rId21"/>
              </p:custDataLst>
            </p:nvPr>
          </p:nvSpPr>
          <p:spPr>
            <a:xfrm flipH="1">
              <a:off x="3452191" y="4145835"/>
              <a:ext cx="1568450" cy="9213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fontAlgn="auto">
                <a:lnSpc>
                  <a:spcPct val="100000"/>
                </a:lnSpc>
                <a:buClr>
                  <a:srgbClr val="B2B2B2"/>
                </a:buClr>
                <a:buSzPct val="70000"/>
                <a:buFont typeface="Wingdings" panose="05000000000000000000" pitchFamily="2" charset="2"/>
                <a:buChar char="n"/>
              </a:pPr>
              <a:r>
                <a:rPr lang="zh-CN" altLang="en-US" sz="12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强度不足或设计不当可能导致关节损坏，从而影响整体运动效果和机器人控制精度。</a:t>
              </a:r>
            </a:p>
          </p:txBody>
        </p:sp>
        <p:sp>
          <p:nvSpPr>
            <p:cNvPr id="48" name="正文"/>
            <p:cNvSpPr txBox="1"/>
            <p:nvPr>
              <p:custDataLst>
                <p:tags r:id="rId22"/>
              </p:custDataLst>
            </p:nvPr>
          </p:nvSpPr>
          <p:spPr>
            <a:xfrm flipH="1">
              <a:off x="2353006" y="2537134"/>
              <a:ext cx="1568450" cy="921385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 fontAlgn="auto">
                <a:lnSpc>
                  <a:spcPct val="100000"/>
                </a:lnSpc>
                <a:buClr>
                  <a:srgbClr val="B2B2B2"/>
                </a:buClr>
                <a:buSzPct val="70000"/>
                <a:buFont typeface="Wingdings" panose="05000000000000000000" pitchFamily="2" charset="2"/>
                <a:buChar char="n"/>
              </a:pPr>
              <a:r>
                <a:rPr lang="zh-CN" altLang="en-US" sz="1200" spc="15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在行走、跑步、蹲下等复杂运动过程中，膝关节和髋关节需要承受较大的力和压力。</a:t>
              </a:r>
            </a:p>
          </p:txBody>
        </p:sp>
        <p:sp>
          <p:nvSpPr>
            <p:cNvPr id="49" name="椭圆 48"/>
            <p:cNvSpPr/>
            <p:nvPr>
              <p:custDataLst>
                <p:tags r:id="rId23"/>
              </p:custDataLst>
            </p:nvPr>
          </p:nvSpPr>
          <p:spPr>
            <a:xfrm>
              <a:off x="8147381" y="3660449"/>
              <a:ext cx="179705" cy="179705"/>
            </a:xfrm>
            <a:prstGeom prst="ellipse">
              <a:avLst/>
            </a:prstGeom>
            <a:solidFill>
              <a:schemeClr val="accent1"/>
            </a:solidFill>
            <a:ln w="66675">
              <a:solidFill>
                <a:srgbClr val="FFFFFF"/>
              </a:solidFill>
            </a:ln>
            <a:effectLst>
              <a:outerShdw blurRad="50800" dist="38100" dir="2700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0" name="椭圆 49"/>
            <p:cNvSpPr/>
            <p:nvPr>
              <p:custDataLst>
                <p:tags r:id="rId24"/>
              </p:custDataLst>
            </p:nvPr>
          </p:nvSpPr>
          <p:spPr>
            <a:xfrm>
              <a:off x="5898211" y="3669974"/>
              <a:ext cx="179705" cy="179705"/>
            </a:xfrm>
            <a:prstGeom prst="ellipse">
              <a:avLst/>
            </a:prstGeom>
            <a:solidFill>
              <a:schemeClr val="accent1"/>
            </a:solidFill>
            <a:ln w="66675">
              <a:solidFill>
                <a:srgbClr val="FFFFFF"/>
              </a:solidFill>
            </a:ln>
            <a:effectLst>
              <a:outerShdw blurRad="50800" dist="38100" dir="2700000" algn="tl" rotWithShape="0">
                <a:schemeClr val="accent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16411-BA81-134F-A54E-5678A5881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CDC07831-3889-5644-F55F-055D4CD9125E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07FB4E7-4DF0-2A3D-0AA2-AE92AB8FE318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0150362-C358-D475-C3C4-ECCEA294723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94CA693F-6BD2-E226-6F1B-139DB24207F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B0851F2-EA1A-2E4D-ACD5-7E297EE3E949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机器人行走仿真</a:t>
            </a:r>
          </a:p>
        </p:txBody>
      </p:sp>
      <p:pic>
        <p:nvPicPr>
          <p:cNvPr id="20" name="OpenSim 4.4 2024-12-15 22-24-00 00_00_01-00_00_03">
            <a:hlinkClick r:id="" action="ppaction://media"/>
            <a:extLst>
              <a:ext uri="{FF2B5EF4-FFF2-40B4-BE49-F238E27FC236}">
                <a16:creationId xmlns:a16="http://schemas.microsoft.com/office/drawing/2014/main" id="{8F2EB23A-2E65-8C46-373C-3520625397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47706" t="17890" r="38961" b="24964"/>
          <a:stretch/>
        </p:blipFill>
        <p:spPr>
          <a:xfrm>
            <a:off x="275026" y="2643965"/>
            <a:ext cx="1769156" cy="3748400"/>
          </a:xfrm>
          <a:prstGeom prst="rect">
            <a:avLst/>
          </a:prstGeom>
        </p:spPr>
      </p:pic>
      <p:pic>
        <p:nvPicPr>
          <p:cNvPr id="21" name="OpenSim 4.4 2024-12-15 22-25-50 00_00_00-00_00_02">
            <a:hlinkClick r:id="" action="ppaction://media"/>
            <a:extLst>
              <a:ext uri="{FF2B5EF4-FFF2-40B4-BE49-F238E27FC236}">
                <a16:creationId xmlns:a16="http://schemas.microsoft.com/office/drawing/2014/main" id="{E60E23FD-94B9-C591-425F-3F8800801E2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rcRect l="47419" t="15683" r="35414" b="28608"/>
          <a:stretch/>
        </p:blipFill>
        <p:spPr>
          <a:xfrm>
            <a:off x="2164388" y="2643965"/>
            <a:ext cx="2277790" cy="3727486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1061A74-B6DA-339D-7B30-B3C2C5D8D213}"/>
              </a:ext>
            </a:extLst>
          </p:cNvPr>
          <p:cNvSpPr txBox="1"/>
          <p:nvPr/>
        </p:nvSpPr>
        <p:spPr>
          <a:xfrm>
            <a:off x="730665" y="939714"/>
            <a:ext cx="10326255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SOLIDWORKS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 →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OSIM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模型转换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人类行走的动捕和地反力数据（来源：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simTK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官方及社区）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执行逆动力学仿真，读取电机扭矩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A231D5AB-806B-4558-616D-1B272AACBA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62312" y="2914898"/>
            <a:ext cx="7317894" cy="294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51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8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髋、膝关节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形支架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ANSYS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有限元分析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443865" y="2910205"/>
            <a:ext cx="4088765" cy="1668780"/>
            <a:chOff x="1925" y="2824"/>
            <a:chExt cx="6439" cy="2628"/>
          </a:xfrm>
        </p:grpSpPr>
        <p:pic>
          <p:nvPicPr>
            <p:cNvPr id="7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5" y="2824"/>
              <a:ext cx="5107" cy="2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32" y="2824"/>
              <a:ext cx="1333" cy="26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文本框 11"/>
          <p:cNvSpPr txBox="1"/>
          <p:nvPr/>
        </p:nvSpPr>
        <p:spPr>
          <a:xfrm>
            <a:off x="443865" y="454596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工程数据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材料设定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5025390" y="2086610"/>
            <a:ext cx="3959225" cy="1430655"/>
            <a:chOff x="8297" y="2516"/>
            <a:chExt cx="6235" cy="2253"/>
          </a:xfrm>
        </p:grpSpPr>
        <p:pic>
          <p:nvPicPr>
            <p:cNvPr id="13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97" y="2516"/>
              <a:ext cx="3371" cy="2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图片 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668" y="2516"/>
              <a:ext cx="2865" cy="1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图片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668" y="4155"/>
              <a:ext cx="2865" cy="61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" name="文本框 16"/>
          <p:cNvSpPr txBox="1"/>
          <p:nvPr/>
        </p:nvSpPr>
        <p:spPr>
          <a:xfrm>
            <a:off x="5025390" y="507492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网格划分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5025390" y="3517265"/>
            <a:ext cx="3959860" cy="1557020"/>
            <a:chOff x="8325" y="5282"/>
            <a:chExt cx="6236" cy="2452"/>
          </a:xfrm>
        </p:grpSpPr>
        <p:pic>
          <p:nvPicPr>
            <p:cNvPr id="18" name="图片 6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25" y="5282"/>
              <a:ext cx="3370" cy="24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图片 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1695" y="5282"/>
              <a:ext cx="2866" cy="17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图片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696" y="7051"/>
              <a:ext cx="2865" cy="68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组合 23"/>
          <p:cNvGrpSpPr/>
          <p:nvPr/>
        </p:nvGrpSpPr>
        <p:grpSpPr>
          <a:xfrm>
            <a:off x="9558020" y="2086610"/>
            <a:ext cx="1955800" cy="2807335"/>
            <a:chOff x="14574" y="3306"/>
            <a:chExt cx="3080" cy="4421"/>
          </a:xfrm>
        </p:grpSpPr>
        <p:pic>
          <p:nvPicPr>
            <p:cNvPr id="22" name="图片 9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574" y="3306"/>
              <a:ext cx="3079" cy="22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图片 1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574" y="5559"/>
              <a:ext cx="3080" cy="216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文本框 24"/>
          <p:cNvSpPr txBox="1"/>
          <p:nvPr/>
        </p:nvSpPr>
        <p:spPr>
          <a:xfrm>
            <a:off x="8503920" y="5031105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施加约束和载荷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/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/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charset="-122"/>
                <a:cs typeface="+mn-ea"/>
              </a:defRPr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髋、膝关节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形支架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ANSYS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有限元分析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955800" y="1682930"/>
            <a:ext cx="3533140" cy="3617595"/>
            <a:chOff x="1370" y="2697"/>
            <a:chExt cx="5564" cy="5697"/>
          </a:xfrm>
        </p:grpSpPr>
        <p:pic>
          <p:nvPicPr>
            <p:cNvPr id="11" name="图片 12" descr="总变形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70" y="2697"/>
              <a:ext cx="5262" cy="2769"/>
            </a:xfrm>
            <a:prstGeom prst="rect">
              <a:avLst/>
            </a:prstGeom>
          </p:spPr>
        </p:pic>
        <p:pic>
          <p:nvPicPr>
            <p:cNvPr id="26" name="图片 11" descr="等效应力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0" y="5466"/>
              <a:ext cx="5564" cy="2928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6308090" y="1682930"/>
            <a:ext cx="3595370" cy="3617595"/>
            <a:chOff x="10411" y="2697"/>
            <a:chExt cx="5662" cy="5697"/>
          </a:xfrm>
        </p:grpSpPr>
        <p:pic>
          <p:nvPicPr>
            <p:cNvPr id="27" name="图片 14" descr="膝关节总变形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11" y="2697"/>
              <a:ext cx="5459" cy="2823"/>
            </a:xfrm>
            <a:prstGeom prst="rect">
              <a:avLst/>
            </a:prstGeom>
          </p:spPr>
        </p:pic>
        <p:pic>
          <p:nvPicPr>
            <p:cNvPr id="28" name="图片 13" descr="膝关节等效应力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11" y="5466"/>
              <a:ext cx="5663" cy="2929"/>
            </a:xfrm>
            <a:prstGeom prst="rect">
              <a:avLst/>
            </a:prstGeom>
          </p:spPr>
        </p:pic>
      </p:grpSp>
      <p:sp>
        <p:nvSpPr>
          <p:cNvPr id="31" name="文本框 30"/>
          <p:cNvSpPr txBox="1"/>
          <p:nvPr/>
        </p:nvSpPr>
        <p:spPr>
          <a:xfrm>
            <a:off x="1690370" y="538244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髋关节总变形和等效应力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6009640" y="5382440"/>
            <a:ext cx="40640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膝关节总变形和等效应力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231515" y="5959020"/>
            <a:ext cx="57289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均显著小于所选材料的屈服强度和许用变形量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diagram20236938_2*l_i*1_1"/>
  <p:tag name="KSO_WM_TEMPLATE_CATEGORY" val="diagram"/>
  <p:tag name="KSO_WM_TEMPLATE_INDEX" val="20236938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10.8000061035156,&quot;left&quot;:104.55,&quot;top&quot;:164.45,&quot;width&quot;:758.6249877929688}"/>
  <p:tag name="KSO_WM_DIAGRAM_COLOR_MATCH_VALUE" val="{&quot;shape&quot;:{&quot;fill&quot;:{&quot;gradient&quot;:[{&quot;brightness&quot;:0.5,&quot;colorType&quot;:1,&quot;foreColorIndex&quot;:13,&quot;pos&quot;:0,&quot;transparency&quot;:0.5},{&quot;brightness&quot;:0.5,&quot;colorType&quot;:1,&quot;foreColorIndex&quot;:13,&quot;pos&quot;:0.5699999928474426,&quot;transparency&quot;:0.6000000238418579},{&quot;brightness&quot;:0.5,&quot;colorType&quot;:1,&quot;foreColorIndex&quot;:13,&quot;pos&quot;:0.7900000214576721,&quot;transparency&quot;:0.699999988079071},{&quot;brightness&quot;:0.5,&quot;colorType&quot;:1,&quot;foreColorIndex&quot;:13,&quot;pos&quot;: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6938_2*l_h_i*1_2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6938_2*l_h_i*1_4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9"/>
  <p:tag name="KSO_WM_UNIT_ID" val="diagram20236938_2*l_i*1_9"/>
  <p:tag name="KSO_WM_TEMPLATE_CATEGORY" val="diagram"/>
  <p:tag name="KSO_WM_TEMPLATE_INDEX" val="20236938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7"/>
  <p:tag name="KSO_WM_UNIT_ID" val="diagram20236938_2*l_i*1_7"/>
  <p:tag name="KSO_WM_TEMPLATE_CATEGORY" val="diagram"/>
  <p:tag name="KSO_WM_TEMPLATE_INDEX" val="20236938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5"/>
  <p:tag name="KSO_WM_UNIT_ID" val="diagram20236938_2*l_i*1_5"/>
  <p:tag name="KSO_WM_TEMPLATE_CATEGORY" val="diagram"/>
  <p:tag name="KSO_WM_TEMPLATE_INDEX" val="20236938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6938_2*l_h_a*1_2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400000095367432,&quot;transparency&quot;:0},{&quot;brightness&quot;:0,&quot;colorType&quot;:1,&quot;foreColorIndex&quot;:5,&quot;pos&quot;:0.829999983310699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6938_2*l_h_a*1_4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400000095367432,&quot;transparency&quot;:0},{&quot;brightness&quot;:0,&quot;colorType&quot;:1,&quot;foreColorIndex&quot;:5,&quot;pos&quot;:0.829999983310699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4"/>
  <p:tag name="KSO_WM_UNIT_ID" val="diagram20236938_2*l_i*1_4"/>
  <p:tag name="KSO_WM_TEMPLATE_CATEGORY" val="diagram"/>
  <p:tag name="KSO_WM_TEMPLATE_INDEX" val="20236938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10.8000061035156,&quot;left&quot;:104.55,&quot;top&quot;:164.45,&quot;width&quot;:758.624987792968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5,6,5,6,5,6]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6938_2*l_h_f*1_5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&#10;单击输入项正文&#10;单击输入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6938_2*l_h_f*1_4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&#10;单击输入项正文&#10;单击输入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2"/>
  <p:tag name="KSO_WM_UNIT_ID" val="diagram20236938_2*l_i*1_2"/>
  <p:tag name="KSO_WM_TEMPLATE_CATEGORY" val="diagram"/>
  <p:tag name="KSO_WM_TEMPLATE_INDEX" val="20236938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VIRTUALLY_FRAME" val="{&quot;height&quot;:310.8000061035156,&quot;left&quot;:104.55,&quot;top&quot;:164.45,&quot;width&quot;:758.6249877929688}"/>
  <p:tag name="KSO_WM_DIAGRAM_COLOR_MATCH_VALUE" val="{&quot;shape&quot;:{&quot;fill&quot;:{&quot;gradient&quot;:[{&quot;brightness&quot;:0.5,&quot;colorType&quot;:1,&quot;foreColorIndex&quot;:13,&quot;pos&quot;:0,&quot;transparency&quot;:0.5},{&quot;brightness&quot;:0.5,&quot;colorType&quot;:1,&quot;foreColorIndex&quot;:13,&quot;pos&quot;:0.5699999928474426,&quot;transparency&quot;:0.6000000238418579},{&quot;brightness&quot;:0.5,&quot;colorType&quot;:1,&quot;foreColorIndex&quot;:13,&quot;pos&quot;:0.7900000214576721,&quot;transparency&quot;:0.699999988079071},{&quot;brightness&quot;:0.5,&quot;colorType&quot;:1,&quot;foreColorIndex&quot;:13,&quot;pos&quot;:1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5,6,5,6,5,6]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6938_2*l_h_f*1_3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&#10;单击输入项正文&#10;单击输入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6938_2*l_h_f*1_2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&#10;单击输入项正文&#10;单击输入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SUBTYPE" val="a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6938_2*l_h_f*1_1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输入项正文&#10;单击输入项正文&#10;单击输入项正文"/>
  <p:tag name="KSO_WM_UNIT_TEXT_FILL_FORE_SCHEMECOLOR_INDEX" val="1"/>
  <p:tag name="KSO_WM_UNIT_TEXT_FILL_TYPE" val="1"/>
  <p:tag name="KSO_WM_UNIT_TEXT_TYPE" val="1"/>
  <p:tag name="KSO_WM_DIAGRAM_USE_COLOR_VALUE" val="{&quot;color_scheme&quot;:1,&quot;color_type&quot;:1,&quot;theme_color_indexes&quot;:[5,6,5,6,5,6]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8"/>
  <p:tag name="KSO_WM_UNIT_ID" val="diagram20236938_2*l_i*1_8"/>
  <p:tag name="KSO_WM_TEMPLATE_CATEGORY" val="diagram"/>
  <p:tag name="KSO_WM_TEMPLATE_INDEX" val="20236938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6"/>
  <p:tag name="KSO_WM_UNIT_ID" val="diagram20236938_2*l_i*1_6"/>
  <p:tag name="KSO_WM_TEMPLATE_CATEGORY" val="diagram"/>
  <p:tag name="KSO_WM_TEMPLATE_INDEX" val="20236938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5,6,5,6,5,6]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3"/>
  <p:tag name="KSO_WM_UNIT_ID" val="diagram20236938_2*l_i*1_3"/>
  <p:tag name="KSO_WM_TEMPLATE_CATEGORY" val="diagram"/>
  <p:tag name="KSO_WM_TEMPLATE_INDEX" val="20236938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solidLine&quot;:{&quot;brightness&quot;:0.5,&quot;colorType&quot;:1,&quot;foreColorIndex&quot;:13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KSO_WM_DIAGRAM_USE_COLOR_VALUE" val="{&quot;color_scheme&quot;:1,&quot;color_type&quot;:1,&quot;theme_color_indexes&quot;:[5,6,5,6,5,6]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6938_2*l_h_a*1_5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400000095367432,&quot;transparency&quot;:0},{&quot;brightness&quot;:0,&quot;colorType&quot;:1,&quot;foreColorIndex&quot;:5,&quot;pos&quot;:0.829999983310699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6938_2*l_h_a*1_3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400000095367432,&quot;transparency&quot;:0},{&quot;brightness&quot;:0,&quot;colorType&quot;:1,&quot;foreColorIndex&quot;:5,&quot;pos&quot;:0.829999983310699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6938_2*l_h_a*1_1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7400000095367432,&quot;transparency&quot;:0},{&quot;brightness&quot;:0,&quot;colorType&quot;:1,&quot;foreColorIndex&quot;:5,&quot;pos&quot;:0.8299999833106995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FILL_TYPE" val="3"/>
  <p:tag name="KSO_WM_UNIT_TEXT_TYPE" val="1"/>
  <p:tag name="KSO_WM_DIAGRAM_USE_COLOR_VALUE" val="{&quot;color_scheme&quot;:1,&quot;color_type&quot;:1,&quot;theme_color_indexes&quot;:[5,6,5,6,5,6]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1"/>
  <p:tag name="KSO_WM_UNIT_ID" val="diagram20236938_2*l_h_i*1_5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6938_2*l_h_i*1_3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0.8000061035156,&quot;left&quot;:104.55,&quot;top&quot;:164.45,&quot;width&quot;:758.62498779296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6938_2*l_h_i*1_1_1"/>
  <p:tag name="KSO_WM_TEMPLATE_CATEGORY" val="diagram"/>
  <p:tag name="KSO_WM_TEMPLATE_INDEX" val="20236938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6"/>
  <p:tag name="KSO_WM_DIAGRAM_MIN_ITEMCNT" val="4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DIAGRAM_USE_COLOR_VALUE" val="{&quot;color_scheme&quot;:1,&quot;color_type&quot;:1,&quot;theme_color_indexes&quot;:[5,6,5,6,5,6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7232</TotalTime>
  <Words>2138</Words>
  <Application>Microsoft Office PowerPoint</Application>
  <PresentationFormat>宽屏</PresentationFormat>
  <Paragraphs>235</Paragraphs>
  <Slides>33</Slides>
  <Notes>33</Notes>
  <HiddenSlides>0</HiddenSlides>
  <MMClips>3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等线</vt:lpstr>
      <vt:lpstr>等线 Light</vt:lpstr>
      <vt:lpstr>黑体</vt:lpstr>
      <vt:lpstr>宋体</vt:lpstr>
      <vt:lpstr>微软雅黑</vt:lpstr>
      <vt:lpstr>Arial</vt:lpstr>
      <vt:lpstr>Impact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振盟 琚</dc:creator>
  <cp:lastModifiedBy>振盟 琚</cp:lastModifiedBy>
  <cp:revision>687</cp:revision>
  <dcterms:created xsi:type="dcterms:W3CDTF">2024-06-20T06:20:41Z</dcterms:created>
  <dcterms:modified xsi:type="dcterms:W3CDTF">2024-12-26T06:36:52Z</dcterms:modified>
</cp:coreProperties>
</file>